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5" r:id="rId2"/>
    <p:sldId id="264" r:id="rId3"/>
    <p:sldId id="266" r:id="rId4"/>
    <p:sldId id="258" r:id="rId5"/>
    <p:sldId id="257" r:id="rId6"/>
    <p:sldId id="263" r:id="rId7"/>
    <p:sldId id="260" r:id="rId8"/>
    <p:sldId id="267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516" y="-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6EAC448-EE73-49F0-A2E5-C3DB9D02B987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044EA76-5FB8-4AB7-AD5A-4165D3F498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581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44EA76-5FB8-4AB7-AD5A-4165D3F498A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197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80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5367F5-1EEF-4A9C-806B-C018102E1EFA}" type="slidenum">
              <a:rPr lang="ru-RU" smtClean="0"/>
              <a:pPr/>
              <a:t>3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06009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5367F5-1EEF-4A9C-806B-C018102E1EFA}" type="slidenum">
              <a:rPr lang="ru-RU" smtClean="0"/>
              <a:pPr/>
              <a:t>4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654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81740-D6BA-4281-90DA-FAA7A66CFA6F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D775D-EE2F-4855-8F2B-D18596BA3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3889A-9F49-4EB2-9CEE-72669CDC447D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F92D9-1C1E-4B56-B53B-4ECF55E0C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1DDAC-9D46-4043-A215-D62B3696E364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D4E83-0A64-4D5A-AD4F-092B32034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D6753-67B3-421F-A367-649BC21840F4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6C29F-1995-4238-BB10-9E785DE87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F4144-C70A-4015-9209-0B88569AA059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CA23B-603C-4427-A606-833BF82A1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1521-DD2D-40ED-BD84-68FADF596830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427F8-2286-4274-9201-BA9C73147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AC227-E8C2-4A66-AD20-065ED68FCC1C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C18CC-1031-4102-A8E6-BFC079CCD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B0DFF-B8F2-4D2D-AAED-E072B49FD9FB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B5048-AD1C-4868-A6C3-E85F5B519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6BA14-300D-46AC-922E-B26E7A30B216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06011-C823-4CFF-A865-D1398D21A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829C3-DFBF-4C36-8683-FC7B0E70F0AA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56797-7F9E-4D3D-8B4B-B9433F1E4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6C661-EA49-437D-A220-72883EFA1EAA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8F4FA-AF8A-4B3F-A25C-C959CDA47B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D6CC6B-8BF0-4B6F-A33D-A1462BFE368A}" type="datetimeFigureOut">
              <a:rPr lang="ru-RU"/>
              <a:pPr>
                <a:defRPr/>
              </a:pPr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50D893-A644-4A30-A1ED-28C7B71B7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8.png"/><Relationship Id="rId18" Type="http://schemas.openxmlformats.org/officeDocument/2006/relationships/image" Target="../media/image33.jpeg"/><Relationship Id="rId3" Type="http://schemas.openxmlformats.org/officeDocument/2006/relationships/image" Target="../media/image2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30.pn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3.png"/><Relationship Id="rId18" Type="http://schemas.openxmlformats.org/officeDocument/2006/relationships/image" Target="../media/image17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5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26" Type="http://schemas.microsoft.com/office/2007/relationships/hdphoto" Target="../media/hdphoto3.wdp"/><Relationship Id="rId39" Type="http://schemas.openxmlformats.org/officeDocument/2006/relationships/image" Target="../media/image55.png"/><Relationship Id="rId3" Type="http://schemas.openxmlformats.org/officeDocument/2006/relationships/image" Target="../media/image9.jpeg"/><Relationship Id="rId21" Type="http://schemas.microsoft.com/office/2007/relationships/hdphoto" Target="../media/hdphoto1.wdp"/><Relationship Id="rId34" Type="http://schemas.openxmlformats.org/officeDocument/2006/relationships/image" Target="../media/image52.jpeg"/><Relationship Id="rId42" Type="http://schemas.microsoft.com/office/2007/relationships/hdphoto" Target="../media/hdphoto9.wdp"/><Relationship Id="rId7" Type="http://schemas.openxmlformats.org/officeDocument/2006/relationships/image" Target="../media/image13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image" Target="../media/image46.png"/><Relationship Id="rId33" Type="http://schemas.openxmlformats.org/officeDocument/2006/relationships/image" Target="../media/image51.jpeg"/><Relationship Id="rId38" Type="http://schemas.microsoft.com/office/2007/relationships/hdphoto" Target="../media/hdphoto7.wdp"/><Relationship Id="rId2" Type="http://schemas.openxmlformats.org/officeDocument/2006/relationships/image" Target="../media/image8.jpeg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29" Type="http://schemas.openxmlformats.org/officeDocument/2006/relationships/image" Target="../media/image48.jpeg"/><Relationship Id="rId41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34.jpeg"/><Relationship Id="rId24" Type="http://schemas.microsoft.com/office/2007/relationships/hdphoto" Target="../media/hdphoto2.wdp"/><Relationship Id="rId32" Type="http://schemas.microsoft.com/office/2007/relationships/hdphoto" Target="../media/hdphoto5.wdp"/><Relationship Id="rId37" Type="http://schemas.openxmlformats.org/officeDocument/2006/relationships/image" Target="../media/image54.png"/><Relationship Id="rId40" Type="http://schemas.microsoft.com/office/2007/relationships/hdphoto" Target="../media/hdphoto8.wdp"/><Relationship Id="rId5" Type="http://schemas.openxmlformats.org/officeDocument/2006/relationships/image" Target="../media/image11.jpeg"/><Relationship Id="rId15" Type="http://schemas.openxmlformats.org/officeDocument/2006/relationships/image" Target="../media/image38.jpeg"/><Relationship Id="rId23" Type="http://schemas.openxmlformats.org/officeDocument/2006/relationships/image" Target="../media/image45.png"/><Relationship Id="rId28" Type="http://schemas.microsoft.com/office/2007/relationships/hdphoto" Target="../media/hdphoto4.wdp"/><Relationship Id="rId36" Type="http://schemas.microsoft.com/office/2007/relationships/hdphoto" Target="../media/hdphoto6.wdp"/><Relationship Id="rId10" Type="http://schemas.openxmlformats.org/officeDocument/2006/relationships/image" Target="../media/image16.jpeg"/><Relationship Id="rId19" Type="http://schemas.openxmlformats.org/officeDocument/2006/relationships/image" Target="../media/image42.jpeg"/><Relationship Id="rId31" Type="http://schemas.openxmlformats.org/officeDocument/2006/relationships/image" Target="../media/image50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37.jpeg"/><Relationship Id="rId22" Type="http://schemas.openxmlformats.org/officeDocument/2006/relationships/image" Target="../media/image44.png"/><Relationship Id="rId27" Type="http://schemas.openxmlformats.org/officeDocument/2006/relationships/image" Target="../media/image47.png"/><Relationship Id="rId30" Type="http://schemas.openxmlformats.org/officeDocument/2006/relationships/image" Target="../media/image49.jpeg"/><Relationship Id="rId35" Type="http://schemas.openxmlformats.org/officeDocument/2006/relationships/image" Target="../media/image53.png"/><Relationship Id="rId43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4.jpeg"/><Relationship Id="rId3" Type="http://schemas.openxmlformats.org/officeDocument/2006/relationships/image" Target="../media/image60.jpeg"/><Relationship Id="rId21" Type="http://schemas.openxmlformats.org/officeDocument/2006/relationships/image" Target="../media/image77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17" Type="http://schemas.openxmlformats.org/officeDocument/2006/relationships/image" Target="../media/image73.jpeg"/><Relationship Id="rId2" Type="http://schemas.openxmlformats.org/officeDocument/2006/relationships/image" Target="../media/image59.jpeg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24" Type="http://schemas.openxmlformats.org/officeDocument/2006/relationships/image" Target="../media/image80.jpeg"/><Relationship Id="rId5" Type="http://schemas.openxmlformats.org/officeDocument/2006/relationships/image" Target="../media/image62.jpe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10" Type="http://schemas.openxmlformats.org/officeDocument/2006/relationships/image" Target="../media/image67.jpeg"/><Relationship Id="rId19" Type="http://schemas.openxmlformats.org/officeDocument/2006/relationships/image" Target="../media/image75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10.jpeg"/><Relationship Id="rId22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9" descr="D:\!_Anaumov\_Троицк\!_2017-ТШФ\дрофа эмбдема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7432" y="6365876"/>
            <a:ext cx="1083147" cy="34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2865438"/>
            <a:ext cx="9144000" cy="2492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 smtClean="0">
                <a:solidFill>
                  <a:srgbClr val="FF0000"/>
                </a:solidFill>
                <a:latin typeface="Georgia" pitchFamily="18" charset="0"/>
                <a:cs typeface="+mn-cs"/>
              </a:rPr>
              <a:t>I</a:t>
            </a:r>
            <a:r>
              <a:rPr lang="en-US" sz="2500" b="1" dirty="0" smtClean="0">
                <a:solidFill>
                  <a:srgbClr val="FF0000"/>
                </a:solidFill>
                <a:latin typeface="Georgia" pitchFamily="18" charset="0"/>
                <a:cs typeface="+mn-cs"/>
              </a:rPr>
              <a:t>I</a:t>
            </a:r>
            <a:r>
              <a:rPr lang="ru-RU" sz="2500" b="1" dirty="0" smtClean="0">
                <a:solidFill>
                  <a:srgbClr val="FF0000"/>
                </a:solidFill>
                <a:latin typeface="Georgia" pitchFamily="18" charset="0"/>
                <a:cs typeface="+mn-cs"/>
              </a:rPr>
              <a:t>  </a:t>
            </a:r>
            <a:r>
              <a:rPr lang="ru-RU" sz="2500" b="1" dirty="0">
                <a:solidFill>
                  <a:srgbClr val="FF0000"/>
                </a:solidFill>
                <a:latin typeface="Georgia" pitchFamily="18" charset="0"/>
                <a:cs typeface="+mn-cs"/>
              </a:rPr>
              <a:t>Троицкая школа повышения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rgbClr val="FF0000"/>
                </a:solidFill>
                <a:latin typeface="Georgia" pitchFamily="18" charset="0"/>
                <a:cs typeface="+mn-cs"/>
              </a:rPr>
              <a:t>квалификации преподавателей физики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rgbClr val="FF0000"/>
                </a:solidFill>
                <a:latin typeface="Georgia" pitchFamily="18" charset="0"/>
                <a:cs typeface="+mn-cs"/>
              </a:rPr>
              <a:t>«Актуальные проблемы физики и астрономии: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rgbClr val="FF0000"/>
                </a:solidFill>
                <a:latin typeface="Georgia" pitchFamily="18" charset="0"/>
                <a:cs typeface="+mn-cs"/>
              </a:rPr>
              <a:t>интеграция науки и образования»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dirty="0">
                <a:solidFill>
                  <a:srgbClr val="FF0000"/>
                </a:solidFill>
                <a:latin typeface="Georgia" pitchFamily="18" charset="0"/>
                <a:cs typeface="+mn-cs"/>
              </a:rPr>
              <a:t>(ТШПФ – </a:t>
            </a:r>
            <a:r>
              <a:rPr lang="ru-RU" sz="2500" dirty="0" smtClean="0">
                <a:solidFill>
                  <a:srgbClr val="FF0000"/>
                </a:solidFill>
                <a:latin typeface="Georgia" pitchFamily="18" charset="0"/>
                <a:cs typeface="+mn-cs"/>
              </a:rPr>
              <a:t>201</a:t>
            </a:r>
            <a:r>
              <a:rPr lang="en-US" sz="2500" dirty="0" smtClean="0">
                <a:solidFill>
                  <a:srgbClr val="FF0000"/>
                </a:solidFill>
                <a:latin typeface="Georgia" pitchFamily="18" charset="0"/>
                <a:cs typeface="+mn-cs"/>
              </a:rPr>
              <a:t>8</a:t>
            </a:r>
            <a:r>
              <a:rPr lang="ru-RU" sz="2500" dirty="0" smtClean="0">
                <a:solidFill>
                  <a:srgbClr val="FF0000"/>
                </a:solidFill>
                <a:latin typeface="Georgia" pitchFamily="18" charset="0"/>
                <a:cs typeface="+mn-cs"/>
              </a:rPr>
              <a:t>)</a:t>
            </a:r>
            <a:endParaRPr lang="ru-RU" sz="2500" dirty="0">
              <a:solidFill>
                <a:srgbClr val="FF0000"/>
              </a:solidFill>
              <a:latin typeface="Georgia" pitchFamily="18" charset="0"/>
              <a:cs typeface="+mn-cs"/>
            </a:endParaRPr>
          </a:p>
          <a:p>
            <a:pPr algn="ctr" fontAlgn="auto">
              <a:spcBef>
                <a:spcPts val="1200"/>
              </a:spcBef>
              <a:spcAft>
                <a:spcPts val="1800"/>
              </a:spcAft>
              <a:defRPr/>
            </a:pPr>
            <a:r>
              <a:rPr lang="ru-RU" sz="2100" b="1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Москва - </a:t>
            </a:r>
            <a:r>
              <a:rPr lang="ru-RU" sz="2100" b="1" dirty="0" err="1">
                <a:solidFill>
                  <a:srgbClr val="002060"/>
                </a:solidFill>
                <a:latin typeface="Arial Narrow" pitchFamily="34" charset="0"/>
                <a:cs typeface="+mn-cs"/>
              </a:rPr>
              <a:t>наукоград</a:t>
            </a:r>
            <a:r>
              <a:rPr lang="ru-RU" sz="2100" b="1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 Троицк </a:t>
            </a:r>
            <a:r>
              <a:rPr lang="ru-RU" sz="2100" b="1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(</a:t>
            </a:r>
            <a:r>
              <a:rPr lang="en-US" sz="2100" b="1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29</a:t>
            </a:r>
            <a:r>
              <a:rPr lang="ru-RU" sz="2100" b="1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.10-0</a:t>
            </a:r>
            <a:r>
              <a:rPr lang="en-US" sz="2100" b="1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2</a:t>
            </a:r>
            <a:r>
              <a:rPr lang="ru-RU" sz="2100" b="1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.11.201</a:t>
            </a:r>
            <a:r>
              <a:rPr lang="en-US" sz="2100" b="1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8</a:t>
            </a:r>
            <a:r>
              <a:rPr lang="ru-RU" sz="2100" b="1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)</a:t>
            </a:r>
            <a:endParaRPr lang="ru-RU" sz="2100" b="1" dirty="0">
              <a:solidFill>
                <a:srgbClr val="002060"/>
              </a:solidFill>
              <a:latin typeface="Arial Narrow" pitchFamily="34" charset="0"/>
              <a:cs typeface="+mn-cs"/>
            </a:endParaRPr>
          </a:p>
        </p:txBody>
      </p:sp>
      <p:pic>
        <p:nvPicPr>
          <p:cNvPr id="8196" name="Picture 2" descr="D:\!_Anaumov\_Троицк\!_2017-ТШФ\ТШПФ-эмблема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14" y="428626"/>
            <a:ext cx="1928818" cy="193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 descr="D:\!_Anaumov\_Троицк\!_2017-ТШФ\РАН эмблема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17837" y="6227260"/>
            <a:ext cx="1660893" cy="60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4" descr="D:\!_Anaumov\_Троицк\!_2017-ТШФ\МПГУ эмблема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59208" y="6236366"/>
            <a:ext cx="577746" cy="58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5" descr="D:\!_Anaumov\_Троицк\!_2017-ТШФ\троицк эмблема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311" y="6274755"/>
            <a:ext cx="432048" cy="52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6" descr="D:\!_Anaumov\_Троицк\!_2017-ТШФ\ГМЦ эмблема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95171" y="6289419"/>
            <a:ext cx="1329662" cy="53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7" descr="D:\!_Anaumov\_Троицк\!_2017-ТШФ\депобр москвы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23821" y="6274755"/>
            <a:ext cx="1331640" cy="53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738" y="30163"/>
            <a:ext cx="1570037" cy="928687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57875" y="30163"/>
            <a:ext cx="1565275" cy="928687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7150" y="1000125"/>
            <a:ext cx="1571625" cy="857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205" name="Picture 14"/>
          <p:cNvPicPr>
            <a:picLocks noChangeAspect="1" noChangeArrowheads="1"/>
          </p:cNvPicPr>
          <p:nvPr/>
        </p:nvPicPr>
        <p:blipFill>
          <a:blip r:embed="rId13"/>
          <a:srcRect l="7437" r="10049"/>
          <a:stretch>
            <a:fillRect/>
          </a:stretch>
        </p:blipFill>
        <p:spPr bwMode="auto">
          <a:xfrm>
            <a:off x="1700213" y="30163"/>
            <a:ext cx="1585912" cy="928687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206" name="Picture 1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29513" y="30163"/>
            <a:ext cx="1543050" cy="928687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207" name="Picture 16"/>
          <p:cNvPicPr>
            <a:picLocks noChangeAspect="1" noChangeArrowheads="1"/>
          </p:cNvPicPr>
          <p:nvPr/>
        </p:nvPicPr>
        <p:blipFill>
          <a:blip r:embed="rId15"/>
          <a:srcRect r="6065"/>
          <a:stretch>
            <a:fillRect/>
          </a:stretch>
        </p:blipFill>
        <p:spPr bwMode="auto">
          <a:xfrm>
            <a:off x="6850063" y="1000125"/>
            <a:ext cx="1122362" cy="857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208" name="Picture 17"/>
          <p:cNvPicPr>
            <a:picLocks noChangeAspect="1" noChangeArrowheads="1"/>
          </p:cNvPicPr>
          <p:nvPr/>
        </p:nvPicPr>
        <p:blipFill>
          <a:blip r:embed="rId16"/>
          <a:srcRect t="25777"/>
          <a:stretch>
            <a:fillRect/>
          </a:stretch>
        </p:blipFill>
        <p:spPr bwMode="auto">
          <a:xfrm>
            <a:off x="1700213" y="1000125"/>
            <a:ext cx="1585912" cy="857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209" name="Picture 19" descr="https://www.tourprom.ru/site_media/images/upload/2016/1/19/poiphoto/3_3.jpg"/>
          <p:cNvPicPr>
            <a:picLocks noChangeAspect="1" noChangeArrowheads="1"/>
          </p:cNvPicPr>
          <p:nvPr/>
        </p:nvPicPr>
        <p:blipFill>
          <a:blip r:embed="rId17"/>
          <a:srcRect r="5968"/>
          <a:stretch>
            <a:fillRect/>
          </a:stretch>
        </p:blipFill>
        <p:spPr bwMode="auto">
          <a:xfrm>
            <a:off x="5857875" y="1000125"/>
            <a:ext cx="928688" cy="857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8210" name="Picture 21" descr="http://single-molecule.ru/wp-content/uploads/2017/10/isan-1.jpg"/>
          <p:cNvPicPr>
            <a:picLocks noChangeAspect="1" noChangeArrowheads="1"/>
          </p:cNvPicPr>
          <p:nvPr/>
        </p:nvPicPr>
        <p:blipFill>
          <a:blip r:embed="rId18"/>
          <a:srcRect l="74033" t="29765"/>
          <a:stretch>
            <a:fillRect/>
          </a:stretch>
        </p:blipFill>
        <p:spPr bwMode="auto">
          <a:xfrm>
            <a:off x="8035925" y="1000125"/>
            <a:ext cx="1046163" cy="857250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0" y="-1588"/>
            <a:ext cx="9144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b="1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www.edu.troitsk.ru</a:t>
            </a:r>
            <a:endParaRPr lang="ru-RU" sz="2100" b="1" dirty="0">
              <a:solidFill>
                <a:srgbClr val="002060"/>
              </a:solidFill>
              <a:latin typeface="Arial Narrow" pitchFamily="34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" y="6298709"/>
            <a:ext cx="698426" cy="465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233" y="6317443"/>
            <a:ext cx="145584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Министерство науки </a:t>
            </a:r>
          </a:p>
          <a:p>
            <a:pPr>
              <a:lnSpc>
                <a:spcPts val="1000"/>
              </a:lnSpc>
            </a:pP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и высшего образования</a:t>
            </a:r>
          </a:p>
          <a:p>
            <a:pPr>
              <a:lnSpc>
                <a:spcPts val="1000"/>
              </a:lnSpc>
            </a:pP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Российской Федерации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AutoShape 19"/>
          <p:cNvSpPr>
            <a:spLocks noChangeArrowheads="1"/>
          </p:cNvSpPr>
          <p:nvPr/>
        </p:nvSpPr>
        <p:spPr bwMode="auto">
          <a:xfrm>
            <a:off x="863600" y="44292"/>
            <a:ext cx="6624638" cy="721518"/>
          </a:xfrm>
          <a:prstGeom prst="roundRect">
            <a:avLst>
              <a:gd name="adj" fmla="val 16667"/>
            </a:avLst>
          </a:prstGeom>
          <a:solidFill>
            <a:schemeClr val="accent1">
              <a:alpha val="59999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tabLst>
                <a:tab pos="3590925" algn="l"/>
              </a:tabLst>
            </a:pPr>
            <a:endParaRPr lang="en-US" sz="2500" b="1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148483" name="Picture 3" descr="С дельтаплана"/>
          <p:cNvPicPr>
            <a:picLocks noChangeAspect="1" noChangeArrowheads="1"/>
          </p:cNvPicPr>
          <p:nvPr/>
        </p:nvPicPr>
        <p:blipFill>
          <a:blip r:embed="rId3"/>
          <a:srcRect t="17023" r="2315" b="3236"/>
          <a:stretch>
            <a:fillRect/>
          </a:stretch>
        </p:blipFill>
        <p:spPr bwMode="auto">
          <a:xfrm>
            <a:off x="3960813" y="944404"/>
            <a:ext cx="49847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4" name="Picture 3" descr="D:\Anaumov\doklady\2012-july-samsung\карта новой москвыкопирование.jpg"/>
          <p:cNvPicPr>
            <a:picLocks noChangeAspect="1" noChangeArrowheads="1"/>
          </p:cNvPicPr>
          <p:nvPr/>
        </p:nvPicPr>
        <p:blipFill>
          <a:blip r:embed="rId4"/>
          <a:srcRect b="-7680"/>
          <a:stretch>
            <a:fillRect/>
          </a:stretch>
        </p:blipFill>
        <p:spPr bwMode="auto">
          <a:xfrm>
            <a:off x="34925" y="908685"/>
            <a:ext cx="3714750" cy="554497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655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755651" y="102870"/>
            <a:ext cx="6911975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МОСКВА - </a:t>
            </a:r>
            <a:r>
              <a:rPr lang="ru-RU" sz="3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Наукоград</a:t>
            </a:r>
            <a:r>
              <a:rPr 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Троицк</a:t>
            </a:r>
            <a:endParaRPr lang="en-US" sz="30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3671888" y="4068844"/>
            <a:ext cx="5472112" cy="276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Основан в </a:t>
            </a:r>
            <a:r>
              <a:rPr lang="en-US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XVII </a:t>
            </a:r>
            <a:r>
              <a:rPr lang="ru-RU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в.</a:t>
            </a:r>
            <a:r>
              <a:rPr lang="en-US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  </a:t>
            </a:r>
            <a:r>
              <a:rPr lang="ru-RU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 </a:t>
            </a:r>
            <a:r>
              <a:rPr lang="en-US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1966 – </a:t>
            </a:r>
            <a:r>
              <a:rPr lang="ru-RU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Научный центр Академии наук СССР</a:t>
            </a:r>
            <a:endParaRPr lang="en-US" sz="14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spcAft>
                <a:spcPts val="600"/>
              </a:spcAft>
              <a:defRPr/>
            </a:pPr>
            <a:r>
              <a:rPr lang="ru-RU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</a:t>
            </a:r>
            <a:r>
              <a:rPr lang="en-US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1977 – </a:t>
            </a:r>
            <a:r>
              <a:rPr lang="ru-RU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город</a:t>
            </a:r>
            <a:r>
              <a:rPr lang="en-US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 </a:t>
            </a:r>
            <a:r>
              <a:rPr lang="ru-RU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с 2012 – городской округ Москвы,</a:t>
            </a:r>
            <a:r>
              <a:rPr lang="en-US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~45000</a:t>
            </a:r>
            <a:r>
              <a:rPr lang="ru-RU" sz="1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жителей</a:t>
            </a:r>
            <a:endParaRPr lang="en-US" sz="14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marL="177800" indent="-177800">
              <a:lnSpc>
                <a:spcPct val="90000"/>
              </a:lnSpc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</a:rPr>
              <a:t>1.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	Институт </a:t>
            </a:r>
            <a:r>
              <a:rPr lang="ru-RU" sz="1200" b="1" dirty="0">
                <a:solidFill>
                  <a:srgbClr val="000000"/>
                </a:solidFill>
                <a:latin typeface="Arial Narrow" pitchFamily="34" charset="0"/>
              </a:rPr>
              <a:t>земного магнетизма, ионосферы и распространения 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радиоволн РАН </a:t>
            </a:r>
          </a:p>
          <a:p>
            <a:pPr marL="177800" indent="-177800">
              <a:lnSpc>
                <a:spcPct val="90000"/>
              </a:lnSpc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</a:rPr>
              <a:t>2.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	Институт физики высоких давлений им. Л.Ф. Верещагина РАН (ИФВД)</a:t>
            </a:r>
            <a:endParaRPr lang="en-US" sz="1200" b="1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177800" indent="-177800">
              <a:lnSpc>
                <a:spcPct val="90000"/>
              </a:lnSpc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</a:rPr>
              <a:t>3</a:t>
            </a: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</a:rPr>
              <a:t>.</a:t>
            </a:r>
            <a:r>
              <a:rPr lang="ru-RU" sz="1200" b="1" dirty="0">
                <a:solidFill>
                  <a:srgbClr val="000000"/>
                </a:solidFill>
                <a:latin typeface="Arial Narrow" pitchFamily="34" charset="0"/>
              </a:rPr>
              <a:t>	Институт ядерных исследований РАН (ИЯИ)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</a:endParaRPr>
          </a:p>
          <a:p>
            <a:pPr marL="177800" indent="-177800">
              <a:lnSpc>
                <a:spcPct val="90000"/>
              </a:lnSpc>
              <a:defRPr/>
            </a:pPr>
            <a:r>
              <a:rPr lang="en-US" sz="1200" b="1" dirty="0">
                <a:latin typeface="Arial Narrow" pitchFamily="34" charset="0"/>
              </a:rPr>
              <a:t>4.</a:t>
            </a:r>
            <a:r>
              <a:rPr lang="ru-RU" sz="1200" b="1" dirty="0">
                <a:latin typeface="Arial Narrow" pitchFamily="34" charset="0"/>
              </a:rPr>
              <a:t>	Институт спектроскопии РАН (ИСАН)</a:t>
            </a:r>
            <a:endParaRPr lang="en-US" sz="1200" b="1" dirty="0">
              <a:latin typeface="Arial Narrow" pitchFamily="34" charset="0"/>
            </a:endParaRPr>
          </a:p>
          <a:p>
            <a:pPr marL="177800" indent="-177800">
              <a:lnSpc>
                <a:spcPct val="90000"/>
              </a:lnSpc>
              <a:defRPr/>
            </a:pP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</a:rPr>
              <a:t>5.</a:t>
            </a:r>
            <a:r>
              <a:rPr lang="ru-RU" sz="1200" b="1" dirty="0">
                <a:solidFill>
                  <a:srgbClr val="000000"/>
                </a:solidFill>
                <a:latin typeface="Arial Narrow" pitchFamily="34" charset="0"/>
              </a:rPr>
              <a:t>	Физический институт им. П.Н. Лебедева РАН 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(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Технопарк ФИАН) </a:t>
            </a:r>
            <a:r>
              <a:rPr lang="ru-RU" sz="1200" dirty="0">
                <a:solidFill>
                  <a:srgbClr val="000000"/>
                </a:solidFill>
                <a:latin typeface="Arial Narrow" pitchFamily="34" charset="0"/>
              </a:rPr>
              <a:t>– филиал</a:t>
            </a:r>
          </a:p>
          <a:p>
            <a:pPr marL="177800" indent="-177800">
              <a:lnSpc>
                <a:spcPct val="90000"/>
              </a:lnSpc>
              <a:defRPr/>
            </a:pP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</a:rPr>
              <a:t>6</a:t>
            </a: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</a:rPr>
              <a:t>.</a:t>
            </a:r>
            <a:r>
              <a:rPr lang="ru-RU" sz="1200" b="1" dirty="0">
                <a:solidFill>
                  <a:srgbClr val="000000"/>
                </a:solidFill>
                <a:latin typeface="Arial Narrow" pitchFamily="34" charset="0"/>
              </a:rPr>
              <a:t>	Институт общей физики им. А.М. Прохорова РАН (ИОФАН)</a:t>
            </a:r>
            <a:r>
              <a:rPr lang="ru-RU" sz="1200" dirty="0">
                <a:solidFill>
                  <a:srgbClr val="000000"/>
                </a:solidFill>
                <a:latin typeface="Arial Narrow" pitchFamily="34" charset="0"/>
              </a:rPr>
              <a:t> – филиал</a:t>
            </a:r>
          </a:p>
          <a:p>
            <a:pPr marL="177800" indent="-177800">
              <a:lnSpc>
                <a:spcPct val="90000"/>
              </a:lnSpc>
              <a:defRPr/>
            </a:pPr>
            <a:r>
              <a:rPr lang="ru-RU" sz="1200" b="1" dirty="0">
                <a:solidFill>
                  <a:srgbClr val="000000"/>
                </a:solidFill>
                <a:latin typeface="Arial Narrow" pitchFamily="34" charset="0"/>
              </a:rPr>
              <a:t>7.	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Институт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фотонных технологий ФИЦ «Кристаллография и </a:t>
            </a:r>
            <a:r>
              <a:rPr lang="ru-RU" sz="1200" b="1" dirty="0" err="1" smtClean="0">
                <a:solidFill>
                  <a:srgbClr val="000000"/>
                </a:solidFill>
                <a:latin typeface="Arial Narrow" pitchFamily="34" charset="0"/>
              </a:rPr>
              <a:t>фотоника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» РАН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</a:endParaRPr>
          </a:p>
          <a:p>
            <a:pPr marL="177800" indent="-177800">
              <a:lnSpc>
                <a:spcPct val="90000"/>
              </a:lnSpc>
              <a:defRPr/>
            </a:pPr>
            <a:r>
              <a:rPr lang="ru-RU" sz="1200" b="1" dirty="0">
                <a:solidFill>
                  <a:srgbClr val="000000"/>
                </a:solidFill>
                <a:latin typeface="Arial Narrow" pitchFamily="34" charset="0"/>
              </a:rPr>
              <a:t>8</a:t>
            </a: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</a:rPr>
              <a:t>.</a:t>
            </a:r>
            <a:r>
              <a:rPr lang="ru-RU" sz="1200" b="1" dirty="0">
                <a:solidFill>
                  <a:srgbClr val="000000"/>
                </a:solidFill>
                <a:latin typeface="Arial Narrow" pitchFamily="34" charset="0"/>
              </a:rPr>
              <a:t>	Троицкий институт термоядерных исследований и инноваций (ТРИНИТИ)</a:t>
            </a:r>
            <a:r>
              <a:rPr lang="en-US" sz="1200" b="1" dirty="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  <a:p>
            <a:pPr marL="177800" indent="-177800">
              <a:lnSpc>
                <a:spcPct val="90000"/>
              </a:lnSpc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9</a:t>
            </a: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</a:rPr>
              <a:t>.</a:t>
            </a:r>
            <a:r>
              <a:rPr lang="ru-RU" sz="1200" b="1" dirty="0" smtClean="0">
                <a:solidFill>
                  <a:srgbClr val="000000"/>
                </a:solidFill>
                <a:latin typeface="Arial Narrow" pitchFamily="34" charset="0"/>
              </a:rPr>
              <a:t>	Технологический </a:t>
            </a:r>
            <a:r>
              <a:rPr lang="ru-RU" sz="1200" b="1" dirty="0">
                <a:solidFill>
                  <a:srgbClr val="000000"/>
                </a:solidFill>
                <a:latin typeface="Arial Narrow" pitchFamily="34" charset="0"/>
              </a:rPr>
              <a:t>институт сверхтвердых и новых углеродных материалов (ТИСНУМ</a:t>
            </a:r>
            <a:r>
              <a:rPr lang="ru-RU" sz="1200" dirty="0" smtClean="0">
                <a:solidFill>
                  <a:srgbClr val="000000"/>
                </a:solidFill>
                <a:latin typeface="Arial Narrow" pitchFamily="34" charset="0"/>
              </a:rPr>
              <a:t>)</a:t>
            </a:r>
          </a:p>
          <a:p>
            <a:pPr marL="177800" indent="-177800">
              <a:lnSpc>
                <a:spcPct val="90000"/>
              </a:lnSpc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 Narrow" pitchFamily="34" charset="0"/>
              </a:rPr>
              <a:t>(*)	</a:t>
            </a:r>
            <a:r>
              <a:rPr lang="ru-RU" sz="1200" dirty="0" err="1" smtClean="0">
                <a:solidFill>
                  <a:srgbClr val="000000"/>
                </a:solidFill>
                <a:latin typeface="Arial Narrow" pitchFamily="34" charset="0"/>
              </a:rPr>
              <a:t>Наноцентр</a:t>
            </a:r>
            <a:r>
              <a:rPr lang="ru-RU" sz="1200" dirty="0" smtClean="0">
                <a:solidFill>
                  <a:srgbClr val="000000"/>
                </a:solidFill>
                <a:latin typeface="Arial Narrow" pitchFamily="34" charset="0"/>
              </a:rPr>
              <a:t> «</a:t>
            </a:r>
            <a:r>
              <a:rPr lang="ru-RU" sz="1200" dirty="0" err="1" smtClean="0">
                <a:solidFill>
                  <a:srgbClr val="000000"/>
                </a:solidFill>
                <a:latin typeface="Arial Narrow" pitchFamily="34" charset="0"/>
              </a:rPr>
              <a:t>Техноспарк</a:t>
            </a:r>
            <a:r>
              <a:rPr lang="ru-RU" sz="1200" dirty="0" smtClean="0">
                <a:solidFill>
                  <a:srgbClr val="000000"/>
                </a:solidFill>
                <a:latin typeface="Arial Narrow" pitchFamily="34" charset="0"/>
              </a:rPr>
              <a:t>», технопарки, инновационные предприятия</a:t>
            </a:r>
          </a:p>
          <a:p>
            <a:pPr marL="177800" indent="-177800">
              <a:lnSpc>
                <a:spcPct val="90000"/>
              </a:lnSpc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 Narrow" pitchFamily="34" charset="0"/>
              </a:rPr>
              <a:t>(*) Музей «Физическая кунсткамера»</a:t>
            </a:r>
          </a:p>
          <a:p>
            <a:pPr marL="177800" indent="-177800">
              <a:lnSpc>
                <a:spcPct val="90000"/>
              </a:lnSpc>
              <a:defRPr/>
            </a:pPr>
            <a:r>
              <a:rPr lang="ru-RU" sz="1200" dirty="0" smtClean="0">
                <a:solidFill>
                  <a:srgbClr val="000000"/>
                </a:solidFill>
                <a:latin typeface="Arial Narrow" pitchFamily="34" charset="0"/>
              </a:rPr>
              <a:t>(*) Фонд новых технологий в образовании «</a:t>
            </a:r>
            <a:r>
              <a:rPr lang="ru-RU" sz="1200" dirty="0" err="1" smtClean="0">
                <a:solidFill>
                  <a:srgbClr val="000000"/>
                </a:solidFill>
                <a:latin typeface="Arial Narrow" pitchFamily="34" charset="0"/>
              </a:rPr>
              <a:t>Байтик</a:t>
            </a:r>
            <a:r>
              <a:rPr lang="ru-RU" sz="1200" dirty="0" smtClean="0">
                <a:solidFill>
                  <a:srgbClr val="000000"/>
                </a:solidFill>
                <a:latin typeface="Arial Narrow" pitchFamily="34" charset="0"/>
              </a:rPr>
              <a:t>»</a:t>
            </a:r>
            <a:endParaRPr lang="en-US" sz="1200" dirty="0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148489" name="Text Box 7"/>
          <p:cNvSpPr txBox="1">
            <a:spLocks noChangeArrowheads="1"/>
          </p:cNvSpPr>
          <p:nvPr/>
        </p:nvSpPr>
        <p:spPr bwMode="auto">
          <a:xfrm>
            <a:off x="71439" y="5757863"/>
            <a:ext cx="363537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500" b="1">
                <a:solidFill>
                  <a:srgbClr val="FF0000"/>
                </a:solidFill>
                <a:latin typeface="Arial Narrow" pitchFamily="34" charset="0"/>
              </a:rPr>
              <a:t>~41 </a:t>
            </a:r>
            <a:r>
              <a:rPr lang="ru-RU" sz="1500" b="1">
                <a:solidFill>
                  <a:srgbClr val="FF0000"/>
                </a:solidFill>
                <a:latin typeface="Arial Narrow" pitchFamily="34" charset="0"/>
              </a:rPr>
              <a:t>км</a:t>
            </a:r>
            <a:r>
              <a:rPr lang="en-US" sz="15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sz="1500">
                <a:solidFill>
                  <a:srgbClr val="000000"/>
                </a:solidFill>
                <a:latin typeface="Arial Narrow" pitchFamily="34" charset="0"/>
              </a:rPr>
              <a:t>от Кремля</a:t>
            </a:r>
          </a:p>
          <a:p>
            <a:pPr algn="ctr"/>
            <a:r>
              <a:rPr lang="en-US" sz="1500" b="1">
                <a:solidFill>
                  <a:srgbClr val="FF0000"/>
                </a:solidFill>
                <a:latin typeface="Arial Narrow" pitchFamily="34" charset="0"/>
              </a:rPr>
              <a:t>~15 </a:t>
            </a:r>
            <a:r>
              <a:rPr lang="ru-RU" sz="1500" b="1">
                <a:solidFill>
                  <a:srgbClr val="FF0000"/>
                </a:solidFill>
                <a:latin typeface="Arial Narrow" pitchFamily="34" charset="0"/>
              </a:rPr>
              <a:t>км</a:t>
            </a:r>
            <a:r>
              <a:rPr lang="en-US" sz="1500" b="1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sz="1500">
                <a:solidFill>
                  <a:srgbClr val="000000"/>
                </a:solidFill>
                <a:latin typeface="Arial Narrow" pitchFamily="34" charset="0"/>
              </a:rPr>
              <a:t>от</a:t>
            </a:r>
            <a:r>
              <a:rPr lang="en-US" sz="150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ru-RU" sz="1500">
                <a:solidFill>
                  <a:srgbClr val="000000"/>
                </a:solidFill>
                <a:latin typeface="Arial Narrow" pitchFamily="34" charset="0"/>
              </a:rPr>
              <a:t>границы «старой» Москвы</a:t>
            </a:r>
            <a:endParaRPr lang="en-US" sz="1500">
              <a:solidFill>
                <a:srgbClr val="000000"/>
              </a:solidFill>
              <a:latin typeface="Arial Narrow" pitchFamily="34" charset="0"/>
            </a:endParaRPr>
          </a:p>
          <a:p>
            <a:pPr algn="ctr"/>
            <a:r>
              <a:rPr lang="ru-RU" sz="1500" b="1">
                <a:solidFill>
                  <a:srgbClr val="000000"/>
                </a:solidFill>
                <a:latin typeface="Arial Narrow" pitchFamily="34" charset="0"/>
              </a:rPr>
              <a:t>Центр «Новой» Москвы</a:t>
            </a:r>
            <a:endParaRPr lang="en-US" sz="1500" b="1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148490" name="Picture 2" descr="http://isan.troitsk.ru/ru/image/part_links/Mosco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8350" y="44292"/>
            <a:ext cx="647700" cy="78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91" name="Picture 4" descr="http://isan.troitsk.ru/ru/image/part_links/Troitsk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52865"/>
            <a:ext cx="649288" cy="78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93" name="TextBox 1"/>
          <p:cNvSpPr txBox="1">
            <a:spLocks noChangeArrowheads="1"/>
          </p:cNvSpPr>
          <p:nvPr/>
        </p:nvSpPr>
        <p:spPr bwMode="auto">
          <a:xfrm>
            <a:off x="1082675" y="908684"/>
            <a:ext cx="270350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" pitchFamily="34" charset="0"/>
              </a:rPr>
              <a:t>Москва - Троицк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1640" y="4206064"/>
            <a:ext cx="792088" cy="246221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satMod val="175000"/>
                <a:alpha val="40000"/>
              </a:schemeClr>
            </a:glow>
            <a:softEdge rad="254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000" b="1" dirty="0">
                <a:solidFill>
                  <a:srgbClr val="C00000"/>
                </a:solidFill>
                <a:latin typeface="Arial Black" pitchFamily="34" charset="0"/>
              </a:rPr>
              <a:t>Троицк</a:t>
            </a:r>
          </a:p>
        </p:txBody>
      </p:sp>
      <p:pic>
        <p:nvPicPr>
          <p:cNvPr id="17" name="Picture 2" descr="D:\!_Anaumov\_Троицк\!_2017-ТШФ\ТШПФ-эмблема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" y="-24"/>
            <a:ext cx="783546" cy="785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Группа 22"/>
          <p:cNvGrpSpPr/>
          <p:nvPr/>
        </p:nvGrpSpPr>
        <p:grpSpPr>
          <a:xfrm>
            <a:off x="3765950" y="913496"/>
            <a:ext cx="5306644" cy="3672000"/>
            <a:chOff x="3765950" y="913496"/>
            <a:chExt cx="5306644" cy="3672000"/>
          </a:xfrm>
        </p:grpSpPr>
        <p:pic>
          <p:nvPicPr>
            <p:cNvPr id="26628" name="Picture 4" descr="http://strogino.mos.ru/upload/medialibrary/d6f/kaluzhskoe-mosru2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65950" y="913496"/>
              <a:ext cx="2592000" cy="1944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pic>
          <p:nvPicPr>
            <p:cNvPr id="26630" name="Picture 6" descr="http://fotoham.ru/img/picture/Nov/03/3c29d156223e774befc47928eed23f6a/mini_4.jpg"/>
            <p:cNvPicPr>
              <a:picLocks noChangeAspect="1" noChangeArrowheads="1"/>
            </p:cNvPicPr>
            <p:nvPr/>
          </p:nvPicPr>
          <p:blipFill>
            <a:blip r:embed="rId9"/>
            <a:srcRect t="3675" b="4455"/>
            <a:stretch>
              <a:fillRect/>
            </a:stretch>
          </p:blipFill>
          <p:spPr bwMode="auto">
            <a:xfrm>
              <a:off x="6357950" y="913496"/>
              <a:ext cx="2706557" cy="1944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pic>
          <p:nvPicPr>
            <p:cNvPr id="26632" name="Picture 8" descr="http://gksol.ru/wp-content/uploads/2017/06/lsxuphwtgjc.jpg"/>
            <p:cNvPicPr>
              <a:picLocks noChangeAspect="1" noChangeArrowheads="1"/>
            </p:cNvPicPr>
            <p:nvPr/>
          </p:nvPicPr>
          <p:blipFill>
            <a:blip r:embed="rId10"/>
            <a:srcRect l="7031" t="4167" r="19140" b="21874"/>
            <a:stretch>
              <a:fillRect/>
            </a:stretch>
          </p:blipFill>
          <p:spPr bwMode="auto">
            <a:xfrm>
              <a:off x="3765950" y="2857496"/>
              <a:ext cx="3066592" cy="1728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pic>
          <p:nvPicPr>
            <p:cNvPr id="26634" name="Picture 10" descr="http://www.troitsk.org/photos/photos/13571.jpg"/>
            <p:cNvPicPr>
              <a:picLocks noChangeAspect="1" noChangeArrowheads="1"/>
            </p:cNvPicPr>
            <p:nvPr/>
          </p:nvPicPr>
          <p:blipFill>
            <a:blip r:embed="rId11" cstate="print"/>
            <a:srcRect t="16516" b="7511"/>
            <a:stretch>
              <a:fillRect/>
            </a:stretch>
          </p:blipFill>
          <p:spPr bwMode="auto">
            <a:xfrm>
              <a:off x="6858016" y="2857496"/>
              <a:ext cx="2214578" cy="1728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0" descr="https://webmail.isan.troitsk.ru/?_task=mail&amp;_framed=1&amp;_action=get&amp;_mbox=INBOX&amp;_uid=46222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1149" y="1653855"/>
            <a:ext cx="3256405" cy="22037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0" y="642918"/>
            <a:ext cx="9144000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u="sng" dirty="0" smtClean="0">
                <a:solidFill>
                  <a:srgbClr val="FF0000"/>
                </a:solidFill>
                <a:latin typeface="Georgia" pitchFamily="18" charset="0"/>
                <a:cs typeface="+mn-cs"/>
              </a:rPr>
              <a:t>Школа </a:t>
            </a:r>
            <a:r>
              <a:rPr lang="en-US" sz="2500" b="1" u="sng" dirty="0" smtClean="0">
                <a:solidFill>
                  <a:srgbClr val="FF0000"/>
                </a:solidFill>
                <a:latin typeface="Georgia" pitchFamily="18" charset="0"/>
                <a:cs typeface="+mn-cs"/>
              </a:rPr>
              <a:t>CERN </a:t>
            </a:r>
            <a:r>
              <a:rPr lang="ru-RU" sz="2500" b="1" u="sng" dirty="0" smtClean="0">
                <a:solidFill>
                  <a:srgbClr val="FF0000"/>
                </a:solidFill>
                <a:latin typeface="Georgia" pitchFamily="18" charset="0"/>
                <a:cs typeface="+mn-cs"/>
              </a:rPr>
              <a:t>и другие западные  аналоги</a:t>
            </a:r>
            <a:endParaRPr lang="ru-RU" sz="2500" b="1" u="sng" dirty="0">
              <a:solidFill>
                <a:srgbClr val="FF0000"/>
              </a:solidFill>
              <a:latin typeface="Georgia" pitchFamily="18" charset="0"/>
              <a:cs typeface="+mn-cs"/>
            </a:endParaRPr>
          </a:p>
        </p:txBody>
      </p:sp>
      <p:sp>
        <p:nvSpPr>
          <p:cNvPr id="22" name="Прямоугольник 32"/>
          <p:cNvSpPr>
            <a:spLocks noChangeArrowheads="1"/>
          </p:cNvSpPr>
          <p:nvPr/>
        </p:nvSpPr>
        <p:spPr bwMode="auto">
          <a:xfrm>
            <a:off x="142845" y="1153789"/>
            <a:ext cx="32147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 Narrow" pitchFamily="34" charset="0"/>
              </a:rPr>
              <a:t>Школа </a:t>
            </a:r>
            <a:r>
              <a:rPr lang="en-US" sz="2000" b="1" dirty="0" smtClean="0">
                <a:latin typeface="Arial Narrow" pitchFamily="34" charset="0"/>
              </a:rPr>
              <a:t>CERN</a:t>
            </a:r>
            <a:endParaRPr lang="ru-RU" sz="2000" dirty="0">
              <a:latin typeface="Arial Narrow" pitchFamily="34" charset="0"/>
            </a:endParaRPr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8016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613" y="0"/>
            <a:ext cx="11191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90725" y="0"/>
            <a:ext cx="10890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9175" y="0"/>
            <a:ext cx="157003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35950" y="0"/>
            <a:ext cx="9080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94138" y="0"/>
            <a:ext cx="90011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7"/>
          <p:cNvPicPr>
            <a:picLocks noChangeAspect="1" noChangeArrowheads="1"/>
          </p:cNvPicPr>
          <p:nvPr/>
        </p:nvPicPr>
        <p:blipFill>
          <a:blip r:embed="rId10"/>
          <a:srcRect t="19591"/>
          <a:stretch>
            <a:fillRect/>
          </a:stretch>
        </p:blipFill>
        <p:spPr bwMode="auto">
          <a:xfrm>
            <a:off x="7258050" y="0"/>
            <a:ext cx="9429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9" descr="https://www.tourprom.ru/site_media/images/upload/2016/1/19/poiphoto/3_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14675" y="0"/>
            <a:ext cx="74453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21" descr="http://single-molecule.ru/wp-content/uploads/2017/10/isan-1.jpg"/>
          <p:cNvPicPr>
            <a:picLocks noChangeAspect="1" noChangeArrowheads="1"/>
          </p:cNvPicPr>
          <p:nvPr/>
        </p:nvPicPr>
        <p:blipFill>
          <a:blip r:embed="rId12"/>
          <a:srcRect l="74033" t="29765"/>
          <a:stretch>
            <a:fillRect/>
          </a:stretch>
        </p:blipFill>
        <p:spPr bwMode="auto">
          <a:xfrm>
            <a:off x="6434138" y="0"/>
            <a:ext cx="7889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2"/>
          <p:cNvSpPr>
            <a:spLocks noChangeArrowheads="1"/>
          </p:cNvSpPr>
          <p:nvPr/>
        </p:nvSpPr>
        <p:spPr bwMode="auto">
          <a:xfrm>
            <a:off x="3571868" y="1214422"/>
            <a:ext cx="52864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 Narrow" pitchFamily="34" charset="0"/>
              </a:rPr>
              <a:t>Лаборатория/производство «за стеклом»</a:t>
            </a:r>
          </a:p>
          <a:p>
            <a:pPr algn="ctr"/>
            <a:r>
              <a:rPr lang="ru-RU" sz="2000" dirty="0" smtClean="0">
                <a:latin typeface="Arial Narrow" pitchFamily="34" charset="0"/>
              </a:rPr>
              <a:t>(</a:t>
            </a:r>
            <a:r>
              <a:rPr lang="en-US" sz="2000" dirty="0" smtClean="0">
                <a:latin typeface="Arial Narrow" pitchFamily="34" charset="0"/>
              </a:rPr>
              <a:t>Southampton University, UK)</a:t>
            </a:r>
            <a:endParaRPr lang="ru-RU" sz="2000" dirty="0">
              <a:latin typeface="Arial Narrow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3571866" y="1949066"/>
            <a:ext cx="2639962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6357950" y="1949066"/>
            <a:ext cx="2639963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5929322" y="4013010"/>
            <a:ext cx="3031306" cy="22735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6" name="Прямоугольник 32"/>
          <p:cNvSpPr>
            <a:spLocks noChangeArrowheads="1"/>
          </p:cNvSpPr>
          <p:nvPr/>
        </p:nvSpPr>
        <p:spPr bwMode="auto">
          <a:xfrm>
            <a:off x="142844" y="4000504"/>
            <a:ext cx="53578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 Narrow" pitchFamily="34" charset="0"/>
              </a:rPr>
              <a:t>Наука и образование в музее</a:t>
            </a:r>
            <a:endParaRPr lang="en-US" sz="2000" b="1" dirty="0" smtClean="0">
              <a:latin typeface="Arial Narrow" pitchFamily="34" charset="0"/>
            </a:endParaRPr>
          </a:p>
          <a:p>
            <a:pPr algn="ctr"/>
            <a:r>
              <a:rPr lang="en-US" sz="2000" dirty="0" smtClean="0">
                <a:latin typeface="Arial Narrow" pitchFamily="34" charset="0"/>
              </a:rPr>
              <a:t>(</a:t>
            </a:r>
            <a:r>
              <a:rPr lang="en-US" sz="2000" dirty="0" err="1" smtClean="0">
                <a:latin typeface="Arial Narrow" pitchFamily="34" charset="0"/>
              </a:rPr>
              <a:t>Deutsche</a:t>
            </a:r>
            <a:r>
              <a:rPr lang="en-US" sz="2000" dirty="0" err="1">
                <a:latin typeface="Arial Narrow" pitchFamily="34" charset="0"/>
              </a:rPr>
              <a:t>s</a:t>
            </a:r>
            <a:r>
              <a:rPr lang="en-US" sz="2000" dirty="0" smtClean="0">
                <a:latin typeface="Arial Narrow" pitchFamily="34" charset="0"/>
              </a:rPr>
              <a:t> Museum, Munich, Germany)</a:t>
            </a:r>
            <a:endParaRPr lang="ru-RU" sz="2000" dirty="0">
              <a:latin typeface="Arial Narrow" pitchFamily="34" charset="0"/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16" cstate="print"/>
          <a:srcRect l="19844" t="6414" r="27840" b="23030"/>
          <a:stretch>
            <a:fillRect/>
          </a:stretch>
        </p:blipFill>
        <p:spPr bwMode="auto">
          <a:xfrm>
            <a:off x="71406" y="4714883"/>
            <a:ext cx="2214578" cy="16800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2536" name="Picture 8" descr="Картинки по запросу dna lab in deutsches museum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428728" y="5357826"/>
            <a:ext cx="2240669" cy="15001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538" name="Picture 10" descr="Картинки по запросу dna lab in deutsches museum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23368" y="4857760"/>
            <a:ext cx="2348764" cy="171448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0" descr="https://webmail.isan.troitsk.ru/?_task=mail&amp;_framed=1&amp;_action=get&amp;_mbox=INBOX&amp;_uid=46222&amp;_part=3&amp;_extwin=1&amp;_mimewarning=1&amp;_embed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214313" y="1214422"/>
            <a:ext cx="8715375" cy="41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Министерство науки и высшего образования РФ</a:t>
            </a:r>
            <a:endParaRPr lang="ru-RU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endParaRPr lang="ru-RU" sz="120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Российская академия наук,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корпус профессоров РАН, ОФН РАН</a:t>
            </a:r>
            <a:endParaRPr lang="ru-RU" sz="200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endParaRPr lang="ru-RU" sz="140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Сотрудники, студенты и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аспиранты Института спектроскопии РАН и МПГУ</a:t>
            </a:r>
            <a:r>
              <a:rPr lang="ru-RU" sz="2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/>
            </a:r>
            <a:br>
              <a:rPr lang="ru-RU" sz="2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(Аржанов А.И.,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Магарян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К.А., Голованова А.В., Каримуллин К.Р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.,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Гладенкова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С.Н., 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Исаев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Д.А., </a:t>
            </a:r>
            <a:r>
              <a:rPr lang="ru-RU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Лозовенко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С.В.,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Кудрявцева Д.А.,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Болотова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Е.Л., Наумов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А.В.)</a:t>
            </a:r>
            <a:b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</a:br>
            <a:endParaRPr lang="ru-RU" sz="14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Администрация  г.о. Троицк в г.Москве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endParaRPr lang="ru-RU" sz="11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Лицей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Троицка</a:t>
            </a:r>
            <a:r>
              <a:rPr lang="ru-RU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(Н.П. Кучер)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endParaRPr lang="ru-RU" sz="12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Департамент образования г. Москвы, Московский городской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м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етодический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ц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ентр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  <a:p>
            <a:pPr algn="ctr">
              <a:buFont typeface="Arial" pitchFamily="34" charset="0"/>
              <a:buChar char="•"/>
              <a:tabLst>
                <a:tab pos="1704975" algn="l"/>
                <a:tab pos="3770313" algn="l"/>
                <a:tab pos="5646738" algn="l"/>
                <a:tab pos="7624763" algn="l"/>
              </a:tabLst>
              <a:defRPr/>
            </a:pP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Троицкий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научный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ц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ентр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РАН, </a:t>
            </a:r>
            <a:r>
              <a:rPr lang="ru-RU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Троицкий Дом ученых,  </a:t>
            </a:r>
            <a:r>
              <a:rPr lang="ru-RU" sz="2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институты Троицка</a:t>
            </a:r>
            <a:endParaRPr lang="en-US" sz="2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642918"/>
            <a:ext cx="9144000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u="sng" dirty="0">
                <a:solidFill>
                  <a:srgbClr val="FF0000"/>
                </a:solidFill>
                <a:latin typeface="Georgia" pitchFamily="18" charset="0"/>
                <a:cs typeface="+mn-cs"/>
              </a:rPr>
              <a:t>Организаторы</a:t>
            </a:r>
          </a:p>
        </p:txBody>
      </p:sp>
      <p:pic>
        <p:nvPicPr>
          <p:cNvPr id="3077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16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613" y="0"/>
            <a:ext cx="11191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90725" y="0"/>
            <a:ext cx="10890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9175" y="0"/>
            <a:ext cx="157003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35950" y="0"/>
            <a:ext cx="9080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94138" y="0"/>
            <a:ext cx="90011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7"/>
          <p:cNvPicPr>
            <a:picLocks noChangeAspect="1" noChangeArrowheads="1"/>
          </p:cNvPicPr>
          <p:nvPr/>
        </p:nvPicPr>
        <p:blipFill>
          <a:blip r:embed="rId9"/>
          <a:srcRect t="19591"/>
          <a:stretch>
            <a:fillRect/>
          </a:stretch>
        </p:blipFill>
        <p:spPr bwMode="auto">
          <a:xfrm>
            <a:off x="7258050" y="0"/>
            <a:ext cx="9429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9" descr="https://www.tourprom.ru/site_media/images/upload/2016/1/19/poiphoto/3_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14675" y="0"/>
            <a:ext cx="74453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21" descr="http://single-molecule.ru/wp-content/uploads/2017/10/isan-1.jpg"/>
          <p:cNvPicPr>
            <a:picLocks noChangeAspect="1" noChangeArrowheads="1"/>
          </p:cNvPicPr>
          <p:nvPr/>
        </p:nvPicPr>
        <p:blipFill>
          <a:blip r:embed="rId11"/>
          <a:srcRect l="74033" t="29765"/>
          <a:stretch>
            <a:fillRect/>
          </a:stretch>
        </p:blipFill>
        <p:spPr bwMode="auto">
          <a:xfrm>
            <a:off x="6434138" y="0"/>
            <a:ext cx="7889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3500" y="5424274"/>
            <a:ext cx="9144000" cy="486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Образовательная программа официально утверждена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Выдаются </a:t>
            </a: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свидетельства </a:t>
            </a:r>
            <a:r>
              <a:rPr lang="ru-RU" sz="16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о повышении квалификации государственного образца</a:t>
            </a:r>
            <a:endParaRPr lang="ru-RU" sz="1600" dirty="0">
              <a:solidFill>
                <a:srgbClr val="002060"/>
              </a:solidFill>
              <a:latin typeface="Arial Narrow" pitchFamily="34" charset="0"/>
              <a:cs typeface="+mn-cs"/>
            </a:endParaRPr>
          </a:p>
        </p:txBody>
      </p:sp>
      <p:pic>
        <p:nvPicPr>
          <p:cNvPr id="21" name="Picture 19" descr="D:\!_Anaumov\_Троицк\!_2017-ТШФ\дрофа эмбдема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17432" y="6365876"/>
            <a:ext cx="1083147" cy="34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D:\!_Anaumov\_Троицк\!_2017-ТШФ\РАН эмблема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617837" y="6227260"/>
            <a:ext cx="1660893" cy="60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D:\!_Anaumov\_Троицк\!_2017-ТШФ\МПГУ эмблема.gi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359208" y="6236366"/>
            <a:ext cx="577746" cy="58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D:\!_Anaumov\_Троицк\!_2017-ТШФ\троицк эмблема.gif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105311" y="6274755"/>
            <a:ext cx="432048" cy="52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 descr="D:\!_Anaumov\_Троицк\!_2017-ТШФ\ГМЦ эмблема.gi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695171" y="6289419"/>
            <a:ext cx="1329662" cy="53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 descr="D:\!_Anaumov\_Троицк\!_2017-ТШФ\депобр москвы.gif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223821" y="6274755"/>
            <a:ext cx="1331640" cy="533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7" y="6298709"/>
            <a:ext cx="698426" cy="4656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87233" y="6317443"/>
            <a:ext cx="145584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Министерство науки </a:t>
            </a:r>
          </a:p>
          <a:p>
            <a:pPr>
              <a:lnSpc>
                <a:spcPts val="1000"/>
              </a:lnSpc>
            </a:pP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и высшего образования</a:t>
            </a:r>
          </a:p>
          <a:p>
            <a:pPr>
              <a:lnSpc>
                <a:spcPts val="1000"/>
              </a:lnSpc>
            </a:pPr>
            <a:r>
              <a:rPr lang="ru-RU" sz="10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Российской Федерации</a:t>
            </a:r>
            <a:endParaRPr lang="ru-RU" sz="10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2938"/>
            <a:ext cx="9144000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u="sng" dirty="0">
                <a:solidFill>
                  <a:srgbClr val="FF0000"/>
                </a:solidFill>
                <a:latin typeface="Georgia" pitchFamily="18" charset="0"/>
                <a:cs typeface="+mn-cs"/>
              </a:rPr>
              <a:t>Лекторы</a:t>
            </a:r>
          </a:p>
        </p:txBody>
      </p:sp>
      <p:pic>
        <p:nvPicPr>
          <p:cNvPr id="4099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0168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613" y="0"/>
            <a:ext cx="11191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0725" y="0"/>
            <a:ext cx="10890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9175" y="0"/>
            <a:ext cx="157003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35950" y="0"/>
            <a:ext cx="9080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94138" y="0"/>
            <a:ext cx="900112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7"/>
          <p:cNvPicPr>
            <a:picLocks noChangeAspect="1" noChangeArrowheads="1"/>
          </p:cNvPicPr>
          <p:nvPr/>
        </p:nvPicPr>
        <p:blipFill>
          <a:blip r:embed="rId8"/>
          <a:srcRect t="19591"/>
          <a:stretch>
            <a:fillRect/>
          </a:stretch>
        </p:blipFill>
        <p:spPr bwMode="auto">
          <a:xfrm>
            <a:off x="7258050" y="0"/>
            <a:ext cx="9429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9" descr="https://www.tourprom.ru/site_media/images/upload/2016/1/19/poiphoto/3_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14675" y="0"/>
            <a:ext cx="74453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21" descr="http://single-molecule.ru/wp-content/uploads/2017/10/isan-1.jpg"/>
          <p:cNvPicPr>
            <a:picLocks noChangeAspect="1" noChangeArrowheads="1"/>
          </p:cNvPicPr>
          <p:nvPr/>
        </p:nvPicPr>
        <p:blipFill>
          <a:blip r:embed="rId10"/>
          <a:srcRect l="74033" t="29765"/>
          <a:stretch>
            <a:fillRect/>
          </a:stretch>
        </p:blipFill>
        <p:spPr bwMode="auto">
          <a:xfrm>
            <a:off x="6434138" y="0"/>
            <a:ext cx="788987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2" descr="img10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44018" y="1310627"/>
            <a:ext cx="703263" cy="93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Прямоугольник 19"/>
          <p:cNvSpPr>
            <a:spLocks noChangeArrowheads="1"/>
          </p:cNvSpPr>
          <p:nvPr/>
        </p:nvSpPr>
        <p:spPr bwMode="auto">
          <a:xfrm>
            <a:off x="2382044" y="2250033"/>
            <a:ext cx="10001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err="1" smtClean="0">
                <a:latin typeface="Arial Narrow" panose="020B0606020202030204" pitchFamily="34" charset="0"/>
              </a:rPr>
              <a:t>К.Н.Болдырев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4110" name="Picture 3" descr="brazhkin_1_700"/>
          <p:cNvPicPr>
            <a:picLocks noChangeAspect="1" noChangeArrowheads="1"/>
          </p:cNvPicPr>
          <p:nvPr/>
        </p:nvPicPr>
        <p:blipFill>
          <a:blip r:embed="rId12"/>
          <a:srcRect l="11505" t="5960" r="9735" b="18542"/>
          <a:stretch>
            <a:fillRect/>
          </a:stretch>
        </p:blipFill>
        <p:spPr bwMode="auto">
          <a:xfrm>
            <a:off x="3552886" y="1295449"/>
            <a:ext cx="74060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1" name="Прямоугольник 21"/>
          <p:cNvSpPr>
            <a:spLocks noChangeArrowheads="1"/>
          </p:cNvSpPr>
          <p:nvPr/>
        </p:nvSpPr>
        <p:spPr bwMode="auto">
          <a:xfrm>
            <a:off x="3405982" y="2250112"/>
            <a:ext cx="10001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err="1">
                <a:latin typeface="Arial Narrow" panose="020B0606020202030204" pitchFamily="34" charset="0"/>
              </a:rPr>
              <a:t>В.В.Бражкин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4112" name="Рисунок 1" descr="http://www.strf.ru/Attachment.aspx?Id=8014"/>
          <p:cNvPicPr>
            <a:picLocks noChangeAspect="1" noChangeArrowheads="1"/>
          </p:cNvPicPr>
          <p:nvPr/>
        </p:nvPicPr>
        <p:blipFill>
          <a:blip r:embed="rId13"/>
          <a:srcRect l="9271" r="11920"/>
          <a:stretch>
            <a:fillRect/>
          </a:stretch>
        </p:blipFill>
        <p:spPr bwMode="auto">
          <a:xfrm>
            <a:off x="4600575" y="1285874"/>
            <a:ext cx="754607" cy="9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3" name="Прямоугольник 23"/>
          <p:cNvSpPr>
            <a:spLocks noChangeArrowheads="1"/>
          </p:cNvSpPr>
          <p:nvPr/>
        </p:nvSpPr>
        <p:spPr bwMode="auto">
          <a:xfrm>
            <a:off x="4325144" y="2250112"/>
            <a:ext cx="128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err="1">
                <a:latin typeface="Arial Narrow" panose="020B0606020202030204" pitchFamily="34" charset="0"/>
              </a:rPr>
              <a:t>С.К.Вартапетов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4114" name="Picture 5" descr="%D0%92%D0%B8%D0%BD%D0%BE%D0%B3%D1%80%D0%B0%D0%B4%D0%BE%D0%B2"/>
          <p:cNvPicPr>
            <a:picLocks noChangeAspect="1" noChangeArrowheads="1"/>
          </p:cNvPicPr>
          <p:nvPr/>
        </p:nvPicPr>
        <p:blipFill rotWithShape="1">
          <a:blip r:embed="rId14"/>
          <a:srcRect l="5331" t="2334" r="5207" b="15752"/>
          <a:stretch/>
        </p:blipFill>
        <p:spPr bwMode="auto">
          <a:xfrm>
            <a:off x="5714603" y="1312397"/>
            <a:ext cx="773038" cy="92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5" name="Прямоугольник 25"/>
          <p:cNvSpPr>
            <a:spLocks noChangeArrowheads="1"/>
          </p:cNvSpPr>
          <p:nvPr/>
        </p:nvSpPr>
        <p:spPr bwMode="auto">
          <a:xfrm>
            <a:off x="5446365" y="2250112"/>
            <a:ext cx="128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>
                <a:latin typeface="Arial Narrow" panose="020B0606020202030204" pitchFamily="34" charset="0"/>
              </a:rPr>
              <a:t>Е.А. Виноградов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4116" name="Picture 6" descr="Ezhov_1"/>
          <p:cNvPicPr>
            <a:picLocks noChangeAspect="1" noChangeArrowheads="1"/>
          </p:cNvPicPr>
          <p:nvPr/>
        </p:nvPicPr>
        <p:blipFill>
          <a:blip r:embed="rId15"/>
          <a:srcRect b="13445"/>
          <a:stretch>
            <a:fillRect/>
          </a:stretch>
        </p:blipFill>
        <p:spPr bwMode="auto">
          <a:xfrm>
            <a:off x="1513925" y="2654225"/>
            <a:ext cx="762000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7" name="Прямоугольник 27"/>
          <p:cNvSpPr>
            <a:spLocks noChangeArrowheads="1"/>
          </p:cNvSpPr>
          <p:nvPr/>
        </p:nvSpPr>
        <p:spPr bwMode="auto">
          <a:xfrm>
            <a:off x="1222276" y="3645182"/>
            <a:ext cx="128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err="1">
                <a:latin typeface="Arial Narrow" panose="020B0606020202030204" pitchFamily="34" charset="0"/>
              </a:rPr>
              <a:t>А.А.Ежов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4118" name="Прямоугольник 28"/>
          <p:cNvSpPr>
            <a:spLocks noChangeArrowheads="1"/>
          </p:cNvSpPr>
          <p:nvPr/>
        </p:nvSpPr>
        <p:spPr bwMode="auto">
          <a:xfrm>
            <a:off x="6598493" y="2250112"/>
            <a:ext cx="128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err="1">
                <a:latin typeface="Arial Narrow" panose="020B0606020202030204" pitchFamily="34" charset="0"/>
              </a:rPr>
              <a:t>С.А.Гаврилов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4120" name="Прямоугольник 30"/>
          <p:cNvSpPr>
            <a:spLocks noChangeArrowheads="1"/>
          </p:cNvSpPr>
          <p:nvPr/>
        </p:nvSpPr>
        <p:spPr bwMode="auto">
          <a:xfrm>
            <a:off x="2425700" y="3645024"/>
            <a:ext cx="653390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 err="1" smtClean="0">
                <a:latin typeface="Arial Narrow" panose="020B0606020202030204" pitchFamily="34" charset="0"/>
              </a:rPr>
              <a:t>Ю</a:t>
            </a:r>
            <a:r>
              <a:rPr lang="ru-RU" sz="1000" b="1" dirty="0" err="1" smtClean="0">
                <a:latin typeface="Arial Narrow" panose="020B0606020202030204" pitchFamily="34" charset="0"/>
              </a:rPr>
              <a:t>.И.Ковалев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В.Д.Кузнецов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В.В.Медведев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    Н.В. Минаев   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С.В.Мирнов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А.В.Михеенков</a:t>
            </a:r>
            <a:endParaRPr lang="ru-RU" sz="1000" dirty="0">
              <a:latin typeface="Arial Narrow" pitchFamily="34" charset="0"/>
            </a:endParaRPr>
          </a:p>
        </p:txBody>
      </p:sp>
      <p:sp>
        <p:nvSpPr>
          <p:cNvPr id="4121" name="Прямоугольник 32"/>
          <p:cNvSpPr>
            <a:spLocks noChangeArrowheads="1"/>
          </p:cNvSpPr>
          <p:nvPr/>
        </p:nvSpPr>
        <p:spPr bwMode="auto">
          <a:xfrm>
            <a:off x="357436" y="2250112"/>
            <a:ext cx="10001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>
                <a:latin typeface="Arial Narrow" panose="020B0606020202030204" pitchFamily="34" charset="0"/>
              </a:rPr>
              <a:t>М.Ю.Алексеев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4122" name="Picture 9" descr="http://edu.troitsk.ru/wp-content/uploads/2017/10/M_Alekseev-photo.jpg"/>
          <p:cNvPicPr>
            <a:picLocks noChangeAspect="1" noChangeArrowheads="1"/>
          </p:cNvPicPr>
          <p:nvPr/>
        </p:nvPicPr>
        <p:blipFill>
          <a:blip r:embed="rId16"/>
          <a:srcRect b="8719"/>
          <a:stretch>
            <a:fillRect/>
          </a:stretch>
        </p:blipFill>
        <p:spPr bwMode="auto">
          <a:xfrm>
            <a:off x="484436" y="1312911"/>
            <a:ext cx="7207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4" name="Picture 12" descr="9d851a08811b8dc615c922198069df60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63888" y="2647875"/>
            <a:ext cx="719137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" name="Picture 14" descr="Mirnov_1"/>
          <p:cNvPicPr>
            <a:picLocks noChangeAspect="1" noChangeArrowheads="1"/>
          </p:cNvPicPr>
          <p:nvPr/>
        </p:nvPicPr>
        <p:blipFill>
          <a:blip r:embed="rId18"/>
          <a:srcRect b="13445"/>
          <a:stretch>
            <a:fillRect/>
          </a:stretch>
        </p:blipFill>
        <p:spPr bwMode="auto">
          <a:xfrm>
            <a:off x="6831469" y="2639051"/>
            <a:ext cx="774392" cy="99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7" name="Picture 15" descr="naumov"/>
          <p:cNvPicPr>
            <a:picLocks noChangeAspect="1" noChangeArrowheads="1"/>
          </p:cNvPicPr>
          <p:nvPr/>
        </p:nvPicPr>
        <p:blipFill rotWithShape="1">
          <a:blip r:embed="rId19"/>
          <a:srcRect l="-1" r="1351" b="12341"/>
          <a:stretch/>
        </p:blipFill>
        <p:spPr bwMode="auto">
          <a:xfrm>
            <a:off x="484437" y="4029432"/>
            <a:ext cx="775196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5" name="Rectangle 27"/>
          <p:cNvSpPr>
            <a:spLocks noChangeArrowheads="1"/>
          </p:cNvSpPr>
          <p:nvPr/>
        </p:nvSpPr>
        <p:spPr bwMode="auto">
          <a:xfrm>
            <a:off x="0" y="5376698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845050" algn="l"/>
              </a:tabLst>
            </a:pP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Свиридов А.П., Минаев 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Н.В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sz="1300" b="1" dirty="0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(ИФТ </a:t>
            </a:r>
            <a:r>
              <a:rPr lang="ru-RU" sz="1300" b="1" dirty="0" err="1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ИКиФ</a:t>
            </a:r>
            <a:r>
              <a:rPr lang="ru-RU" sz="1300" b="1" dirty="0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РАН</a:t>
            </a:r>
            <a:r>
              <a:rPr lang="ru-RU" sz="13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)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;	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Кравчук 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К.С., 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Прокудин С.В., Ярославцев 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А.А. </a:t>
            </a:r>
            <a:r>
              <a:rPr lang="ru-RU" sz="13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(ТИСНУМ)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>
              <a:tabLst>
                <a:tab pos="4845050" algn="l"/>
              </a:tabLst>
            </a:pP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Аржанов А.И., 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Каримуллин 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К.Р., Чекалин С.В. </a:t>
            </a:r>
            <a:r>
              <a:rPr lang="ru-RU" sz="13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(ИСАН)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;	Бражкин В.В. </a:t>
            </a:r>
            <a:r>
              <a:rPr lang="ru-RU" sz="13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(ИФВД РАН)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eaLnBrk="0" hangingPunct="0">
              <a:tabLst>
                <a:tab pos="4845050" algn="l"/>
              </a:tabLst>
            </a:pPr>
            <a:r>
              <a:rPr lang="ru-RU" sz="1300" b="1" dirty="0" err="1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Нозик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А.А., Гаврилов С.А., </a:t>
            </a:r>
            <a:r>
              <a:rPr lang="ru-RU" sz="1300" b="1" dirty="0" err="1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Либанов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М.В. </a:t>
            </a:r>
            <a:r>
              <a:rPr lang="ru-RU" sz="1300" b="1" dirty="0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(ИЯИ </a:t>
            </a:r>
            <a:r>
              <a:rPr lang="ru-RU" sz="13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РАН)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;	</a:t>
            </a:r>
            <a:r>
              <a:rPr lang="ru-RU" sz="1300" b="1" dirty="0" err="1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Красюков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А.Г., Ежов А.А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., </a:t>
            </a:r>
            <a:r>
              <a:rPr lang="ru-RU" sz="1300" b="1" dirty="0" err="1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Мирнов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С.В. </a:t>
            </a:r>
            <a:r>
              <a:rPr lang="ru-RU" sz="13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(ТРИНИТИ)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eaLnBrk="0" hangingPunct="0">
              <a:tabLst>
                <a:tab pos="4845050" algn="l"/>
              </a:tabLst>
            </a:pPr>
            <a:r>
              <a:rPr lang="ru-RU" sz="1300" b="1" dirty="0" err="1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Баландина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С.Е., Лобанова О.Е. </a:t>
            </a:r>
            <a:r>
              <a:rPr lang="ru-RU" sz="13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(«ФИЗИЧЕСКАЯ КУНСТКАМЕРА»)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;	Платова Г.М., Белов А.В., </a:t>
            </a:r>
            <a:r>
              <a:rPr lang="ru-RU" sz="1300" b="1" dirty="0" err="1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Абунин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А.А. </a:t>
            </a:r>
            <a:r>
              <a:rPr lang="ru-RU" sz="13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(ИЗМИРАН)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;</a:t>
            </a:r>
          </a:p>
          <a:p>
            <a:pPr algn="ctr" eaLnBrk="0" hangingPunct="0">
              <a:tabLst>
                <a:tab pos="4845050" algn="l"/>
              </a:tabLst>
            </a:pPr>
            <a:r>
              <a:rPr lang="ru-RU" sz="1300" b="1" dirty="0" err="1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Величанский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В.Л., Герасимов В.Ф., Курицын И.И., </a:t>
            </a:r>
            <a:r>
              <a:rPr lang="ru-RU" sz="1300" b="1" dirty="0" err="1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Пилосян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С.Х., Стародубцев Н.Ф., </a:t>
            </a:r>
            <a:r>
              <a:rPr lang="ru-RU" sz="1300" b="1" dirty="0" err="1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Шутяк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В.Г., Щекотов Е.Ю. </a:t>
            </a:r>
            <a:r>
              <a:rPr lang="ru-RU" sz="1300" b="1" dirty="0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(ТОП ФИАН)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lang="ru-RU" sz="1300" b="1" dirty="0" smtClean="0">
              <a:solidFill>
                <a:srgbClr val="FF0000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>
              <a:tabLst>
                <a:tab pos="4845050" algn="l"/>
              </a:tabLst>
            </a:pPr>
            <a:r>
              <a:rPr lang="ru-RU" sz="1300" b="1" dirty="0" err="1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Берлизев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В.Е., </a:t>
            </a:r>
            <a:r>
              <a:rPr lang="ru-RU" sz="1300" b="1" dirty="0" smtClean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Титова </a:t>
            </a:r>
            <a:r>
              <a:rPr lang="ru-RU" sz="1300" b="1" dirty="0">
                <a:solidFill>
                  <a:srgbClr val="10253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М.Ю., </a:t>
            </a:r>
            <a:r>
              <a:rPr lang="ru-RU" sz="1300" b="1" dirty="0" smtClean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(«</a:t>
            </a:r>
            <a:r>
              <a:rPr lang="ru-RU" sz="1300" b="1" dirty="0">
                <a:solidFill>
                  <a:srgbClr val="FF00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ТЕХНОСПАРК»)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1438" y="5371628"/>
            <a:ext cx="8929687" cy="158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32"/>
          <p:cNvSpPr>
            <a:spLocks noChangeArrowheads="1"/>
          </p:cNvSpPr>
          <p:nvPr/>
        </p:nvSpPr>
        <p:spPr bwMode="auto">
          <a:xfrm>
            <a:off x="1336973" y="2250033"/>
            <a:ext cx="106072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000" b="1" dirty="0" err="1">
                <a:latin typeface="Arial Narrow" panose="020B0606020202030204" pitchFamily="34" charset="0"/>
              </a:rPr>
              <a:t>С</a:t>
            </a:r>
            <a:r>
              <a:rPr lang="ru-RU" sz="1000" b="1" dirty="0" err="1" smtClean="0">
                <a:latin typeface="Arial Narrow" pitchFamily="34" charset="0"/>
              </a:rPr>
              <a:t>.В.Акулиничев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43" name="Рисунок 42"/>
          <p:cNvPicPr/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1" t="2122" r="3755" b="8582"/>
          <a:stretch/>
        </p:blipFill>
        <p:spPr bwMode="auto">
          <a:xfrm>
            <a:off x="1513311" y="1317516"/>
            <a:ext cx="725858" cy="9240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4" name="Прямоугольник 28"/>
          <p:cNvSpPr>
            <a:spLocks noChangeArrowheads="1"/>
          </p:cNvSpPr>
          <p:nvPr/>
        </p:nvSpPr>
        <p:spPr bwMode="auto">
          <a:xfrm>
            <a:off x="7673727" y="2250112"/>
            <a:ext cx="128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err="1" smtClean="0">
                <a:latin typeface="Arial Narrow" panose="020B0606020202030204" pitchFamily="34" charset="0"/>
              </a:rPr>
              <a:t>Д.С</a:t>
            </a:r>
            <a:r>
              <a:rPr lang="ru-RU" sz="1000" b="1" dirty="0" err="1" smtClean="0">
                <a:latin typeface="Arial Narrow" panose="020B0606020202030204" pitchFamily="34" charset="0"/>
              </a:rPr>
              <a:t>.Горбунов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46" name="Рисунок 45"/>
          <p:cNvPicPr/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770" r="20003" b="23881"/>
          <a:stretch/>
        </p:blipFill>
        <p:spPr bwMode="auto">
          <a:xfrm>
            <a:off x="6866731" y="1305768"/>
            <a:ext cx="720080" cy="935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7" name="Рисунок 46"/>
          <p:cNvPicPr/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76" t="-1" r="9768" b="30647"/>
          <a:stretch/>
        </p:blipFill>
        <p:spPr bwMode="auto">
          <a:xfrm>
            <a:off x="7917979" y="1307356"/>
            <a:ext cx="772195" cy="934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0" name="Прямоугольник 27"/>
          <p:cNvSpPr>
            <a:spLocks noChangeArrowheads="1"/>
          </p:cNvSpPr>
          <p:nvPr/>
        </p:nvSpPr>
        <p:spPr bwMode="auto">
          <a:xfrm>
            <a:off x="214560" y="3645182"/>
            <a:ext cx="128587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000" b="1" dirty="0" err="1" smtClean="0">
                <a:latin typeface="Arial Narrow" panose="020B0606020202030204" pitchFamily="34" charset="0"/>
              </a:rPr>
              <a:t>М.Ю.Губин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51" name="Рисунок 50"/>
          <p:cNvPicPr/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04" t="6449" r="24361" b="37841"/>
          <a:stretch/>
        </p:blipFill>
        <p:spPr bwMode="auto">
          <a:xfrm>
            <a:off x="485080" y="2659657"/>
            <a:ext cx="751799" cy="977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Рисунок 51"/>
          <p:cNvPicPr/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6" r="1786"/>
          <a:stretch/>
        </p:blipFill>
        <p:spPr bwMode="auto">
          <a:xfrm>
            <a:off x="2533450" y="2656125"/>
            <a:ext cx="734184" cy="980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Рисунок 52"/>
          <p:cNvPicPr/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r="23885" b="34012"/>
          <a:stretch/>
        </p:blipFill>
        <p:spPr bwMode="auto">
          <a:xfrm>
            <a:off x="4577558" y="2647875"/>
            <a:ext cx="796056" cy="989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Рисунок 53"/>
          <p:cNvPicPr/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34"/>
          <a:stretch/>
        </p:blipFill>
        <p:spPr bwMode="auto">
          <a:xfrm>
            <a:off x="5687538" y="2649211"/>
            <a:ext cx="838204" cy="9876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5" name="Рисунок 54"/>
          <p:cNvPicPr/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62" b="6178"/>
          <a:stretch/>
        </p:blipFill>
        <p:spPr bwMode="auto">
          <a:xfrm>
            <a:off x="7917979" y="2662041"/>
            <a:ext cx="811604" cy="974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6" name="Прямоугольник 30"/>
          <p:cNvSpPr>
            <a:spLocks noChangeArrowheads="1"/>
          </p:cNvSpPr>
          <p:nvPr/>
        </p:nvSpPr>
        <p:spPr bwMode="auto">
          <a:xfrm>
            <a:off x="400844" y="4950693"/>
            <a:ext cx="849163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Arial Narrow" panose="020B0606020202030204" pitchFamily="34" charset="0"/>
              </a:rPr>
              <a:t>   А.В. Наумов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М.Ю.Попов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В.Н.Решетов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В.А.Рубаков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А.П.Свиридов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С.В.Троицкий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В.Е.Черковец</a:t>
            </a:r>
            <a:r>
              <a:rPr lang="ru-RU" sz="1000" b="1" dirty="0" smtClean="0">
                <a:latin typeface="Arial Narrow" panose="020B0606020202030204" pitchFamily="34" charset="0"/>
              </a:rPr>
              <a:t>                </a:t>
            </a:r>
            <a:r>
              <a:rPr lang="ru-RU" sz="1000" b="1" dirty="0" err="1" smtClean="0">
                <a:latin typeface="Arial Narrow" panose="020B0606020202030204" pitchFamily="34" charset="0"/>
              </a:rPr>
              <a:t>Б.Е.Штерн</a:t>
            </a:r>
            <a:endParaRPr lang="ru-RU" sz="1000" dirty="0">
              <a:latin typeface="Arial Narrow" pitchFamily="34" charset="0"/>
            </a:endParaRPr>
          </a:p>
        </p:txBody>
      </p:sp>
      <p:pic>
        <p:nvPicPr>
          <p:cNvPr id="57" name="Рисунок 56"/>
          <p:cNvPicPr/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4" b="6853"/>
          <a:stretch/>
        </p:blipFill>
        <p:spPr bwMode="auto">
          <a:xfrm>
            <a:off x="1500406" y="4029432"/>
            <a:ext cx="795145" cy="928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 descr="http://edu.troitsk.ru/wp-content/uploads/2017/10/%D0%A0%D0%B5%D1%88%D0%B5%D1%82%D0%BE%D0%B2_preview-2.jpg"/>
          <p:cNvPicPr/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0" t="5836" r="2500" b="39721"/>
          <a:stretch/>
        </p:blipFill>
        <p:spPr bwMode="auto">
          <a:xfrm>
            <a:off x="2527289" y="4024416"/>
            <a:ext cx="792000" cy="952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9" name="Рисунок 58" descr="http://edu.troitsk.ru/wp-content/uploads/2017/09/%D0%A0%D1%83%D0%B1%D0%B0%D0%BA%D0%BE%D0%B2.jpg"/>
          <p:cNvPicPr/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" b="12410"/>
          <a:stretch/>
        </p:blipFill>
        <p:spPr bwMode="auto">
          <a:xfrm>
            <a:off x="3556548" y="4024417"/>
            <a:ext cx="784752" cy="952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Рисунок 59" descr="http://edu.troitsk.ru/wp-content/uploads/2017/09/%D0%A8%D1%82%D0%B5%D1%80%D0%BD.jpg"/>
          <p:cNvPicPr/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8" t="1780" r="35138" b="59886"/>
          <a:stretch/>
        </p:blipFill>
        <p:spPr bwMode="auto">
          <a:xfrm>
            <a:off x="7937683" y="4024416"/>
            <a:ext cx="772195" cy="9391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Рисунок 60"/>
          <p:cNvPicPr/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99" b="13768"/>
          <a:stretch/>
        </p:blipFill>
        <p:spPr bwMode="auto">
          <a:xfrm>
            <a:off x="6846665" y="4024416"/>
            <a:ext cx="793750" cy="952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2" name="Рисунок 61"/>
          <p:cNvPicPr/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85" r="8847" b="38256"/>
          <a:stretch/>
        </p:blipFill>
        <p:spPr bwMode="auto">
          <a:xfrm>
            <a:off x="5741471" y="4032329"/>
            <a:ext cx="740812" cy="930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Рисунок 62"/>
          <p:cNvPicPr/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1" r="3462" b="21884"/>
          <a:stretch/>
        </p:blipFill>
        <p:spPr bwMode="auto">
          <a:xfrm>
            <a:off x="4606522" y="4027894"/>
            <a:ext cx="820049" cy="9462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" b="13790"/>
          <a:stretch/>
        </p:blipFill>
        <p:spPr>
          <a:xfrm>
            <a:off x="899592" y="0"/>
            <a:ext cx="7236296" cy="1424626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479600"/>
              </p:ext>
            </p:extLst>
          </p:nvPr>
        </p:nvGraphicFramePr>
        <p:xfrm>
          <a:off x="0" y="1424626"/>
          <a:ext cx="9143999" cy="5403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/>
                <a:gridCol w="720080"/>
                <a:gridCol w="4032448"/>
                <a:gridCol w="3959423"/>
              </a:tblGrid>
              <a:tr h="132166">
                <a:tc rowSpan="9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29</a:t>
                      </a:r>
                      <a:r>
                        <a:rPr lang="en-US" sz="900" dirty="0">
                          <a:effectLst/>
                        </a:rPr>
                        <a:t>/10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пн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/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</a:t>
                      </a:r>
                      <a:r>
                        <a:rPr lang="en-US" sz="900" dirty="0">
                          <a:effectLst/>
                        </a:rPr>
                        <a:t>9:</a:t>
                      </a:r>
                      <a:r>
                        <a:rPr lang="ru-RU" sz="900" dirty="0">
                          <a:effectLst/>
                        </a:rPr>
                        <a:t>15</a:t>
                      </a:r>
                      <a:r>
                        <a:rPr lang="en-US" sz="900" dirty="0">
                          <a:effectLst/>
                        </a:rPr>
                        <a:t>-</a:t>
                      </a:r>
                      <a:r>
                        <a:rPr lang="ru-RU" sz="900" dirty="0">
                          <a:effectLst/>
                        </a:rPr>
                        <a:t>0</a:t>
                      </a:r>
                      <a:r>
                        <a:rPr lang="en-US" sz="900" dirty="0">
                          <a:effectLst/>
                        </a:rPr>
                        <a:t>9:30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Открытие ТШПФ-2018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Дудочкин В.Е. / Исаев Д.А. / Кучер Н.П. / Наумов А.В.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09:30-10:20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Фазовые переходы и физика углерода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Бражкин В.В. (академик РАН, директор ИФВД РАН)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10:30-11:10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От искусственных алмазов к синтетическим фотонам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Решетов В.Н. (д.ф.-м.н., с.н.с. ТИСНУМ, доцент МИФИ)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11:20-12:00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Лазеры в системе ГЛОНАСС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Губин М.А. (д.ф.-м.н., г.н.с., зав. лаб. ФИАН)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12:10-12:50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Оптические спектры и их значение в познании мира и для практики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Виноградов Е.А. (чл.-корр. РАН, г.н.с. ИСАН, зав. каф. МФТИ)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65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13:00-14:00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Обед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14:00-16:00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ИФВД (1 группа) / ТИСНУМ (2 группа)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Бражкин В.В. (академик РАН, директор ИФВД РАН)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65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16:00-18:00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ТИСНУМ (1 группа) / ИФВД (2 группа)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Кравчук К.С. (к.ф.-м.н., н.с. ТИСНУМ)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rowSpan="8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30/10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вт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09:00-09:40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Физика частиц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Горбунов Д.С. (чл.-корр. РАН, проф. РАН, г.н.с. ИЯИ)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09:50-10:30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Исследования на стыке физики элементарных частиц и астрофизики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Троицкий С.В. (чл.-корр. РАН, проф. РАН, г.н.с. ИЯИ)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10:50-11:30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Темная материя во Вселенной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Рубаков В.А. (академик РАН, г.н.с. ИЯИ)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65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11:40-12:20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Ускорители для науки и общества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Гаврилов С.А. (к.ф.-м.н., зав. лаб. ИЯИ)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12:30-13:10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Современные методы ядерной медицины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Акулиничев С.В. (д.ф.-м.н., зав. лаб. ИЯИ)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65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13:15-14:00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Обед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2248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14:00-16:00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ИЯИ (1 группа) / Технопарк ФИАН (2 группа)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Либанов</a:t>
                      </a:r>
                      <a:r>
                        <a:rPr lang="ru-RU" sz="900" dirty="0">
                          <a:effectLst/>
                        </a:rPr>
                        <a:t> М.В. (д.ф.-м.н., проф. РАН, зам. </a:t>
                      </a:r>
                      <a:r>
                        <a:rPr lang="ru-RU" sz="900" dirty="0" err="1">
                          <a:effectLst/>
                        </a:rPr>
                        <a:t>дир</a:t>
                      </a:r>
                      <a:r>
                        <a:rPr lang="ru-RU" sz="900" dirty="0">
                          <a:effectLst/>
                        </a:rPr>
                        <a:t>. ИЯИ</a:t>
                      </a:r>
                      <a:r>
                        <a:rPr lang="ru-RU" sz="900" dirty="0" smtClean="0">
                          <a:effectLst/>
                        </a:rPr>
                        <a:t>),</a:t>
                      </a:r>
                      <a:r>
                        <a:rPr lang="ru-RU" sz="10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Гаврилов </a:t>
                      </a:r>
                      <a:r>
                        <a:rPr lang="ru-RU" sz="900" dirty="0">
                          <a:effectLst/>
                        </a:rPr>
                        <a:t>С.А. (к.ф.-м.н., зав. лаб. ИЯИ</a:t>
                      </a:r>
                      <a:r>
                        <a:rPr lang="ru-RU" sz="900" dirty="0" smtClean="0">
                          <a:effectLst/>
                        </a:rPr>
                        <a:t>),</a:t>
                      </a:r>
                      <a:r>
                        <a:rPr lang="ru-RU" sz="1000" baseline="0" dirty="0" smtClean="0">
                          <a:effectLst/>
                        </a:rPr>
                        <a:t> </a:t>
                      </a:r>
                      <a:r>
                        <a:rPr lang="ru-RU" sz="900" dirty="0" err="1" smtClean="0">
                          <a:effectLst/>
                        </a:rPr>
                        <a:t>Нозик</a:t>
                      </a:r>
                      <a:r>
                        <a:rPr lang="ru-RU" sz="900" dirty="0" smtClean="0">
                          <a:effectLst/>
                        </a:rPr>
                        <a:t> </a:t>
                      </a:r>
                      <a:r>
                        <a:rPr lang="ru-RU" sz="900" dirty="0">
                          <a:effectLst/>
                        </a:rPr>
                        <a:t>А.А. (к.ф.-м.н., </a:t>
                      </a:r>
                      <a:r>
                        <a:rPr lang="ru-RU" sz="900" dirty="0" err="1">
                          <a:effectLst/>
                        </a:rPr>
                        <a:t>н.с</a:t>
                      </a:r>
                      <a:r>
                        <a:rPr lang="ru-RU" sz="900" dirty="0">
                          <a:effectLst/>
                        </a:rPr>
                        <a:t>. ИЯИ)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16:00-18:00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Технопарк ФИАН (1 группа) / ИЯИ (2 группа)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Губин М.А. (д.ф.-м.н., г.н.с. ФИАН)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rowSpan="8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31/10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ср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09:00-09:40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Успехи российского научного космоса: РадиоАстрон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Ковалев Ю.Ю. (чл.-корр. РАН, проф. РАН, г.н.с. ФИАН, проф. МФТИ)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09:50-10:30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Экзопланеты: последние открытия, ближние и дальние перспективы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Штерн Б.Е. (д.ф.-м.н., </a:t>
                      </a:r>
                      <a:r>
                        <a:rPr lang="ru-RU" sz="900" dirty="0" err="1">
                          <a:effectLst/>
                        </a:rPr>
                        <a:t>г.н.с</a:t>
                      </a:r>
                      <a:r>
                        <a:rPr lang="ru-RU" sz="900" dirty="0">
                          <a:effectLst/>
                        </a:rPr>
                        <a:t>. ИЯИ, ФИАН)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10:50-11:30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Активное Солнце и его воздействие на Землю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Кузнецов В.Д. (д.ф.-м.н., директор ИЗМИРАН)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11:40-12:20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Управляемый термоядерный синтез на ТОКАМАКах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Мирнов С.В. (д.ф.-м.н., проф. зав. отд. ГНЦ РФ ТРИНИТИ)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12:30-13:10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Лазеры и лазерные технологии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Черковец В.Е. (д.ф.-м.н., проф., науч. рук. ГНЦ РФ ТРИНИТИ)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65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13:15-14:00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Обед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14:00-16:00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ТРИНИТИ (1 группа); ИЗМИРАН (2 группа)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Ежов А.А. (к.ф.-м.н., уч. секр. ГНЦ РФ ТРИНИТИ)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65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16:00-18:00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ИЗМИРАН (1 группа); ТРИНИТИ (2 группа)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Платова Г.М. (зав. музеем, ИЗМИРАН)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rowSpan="8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01/11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чт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09:00-09:40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Оптическая микроскопия сверхвысокого пространственного разрешения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Наумов А.В. (д.ф.-м.н., проф. РАН, зав. отд. ИСАН, зав. каф. МПГУ)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09:50-10:30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Нанолитография с использованием экстремального ультрафиолета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Медведев В.В. (к.ф.-м.н., с.н.с. ИСАН, гендиректор ООО «РнД-М»)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10:50-11:30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Методы фурье-спектроскопия высокого разрешения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Болдырев К.Н. (к.ф.-м.н., с.н.с. ИСАН)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11:40-12:20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Лазерные технологии в медицине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Свиридов А.П. (д.ф.-м.н., зав.лаб. ИФТ ФНИЦ КиФ РАН)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12:30-13:10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Аддитивные технологии для фотоники и биомедицины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Минаев Н.В. (к.ф.-м.н., зав. лаб. ИФТ ФНИЦ КиФ РАН)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656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13:15-14:00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Обед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14:00-16:00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ИСАН (1 группа); ИФТ ФНИЦ </a:t>
                      </a:r>
                      <a:r>
                        <a:rPr lang="ru-RU" sz="900" dirty="0" err="1">
                          <a:effectLst/>
                        </a:rPr>
                        <a:t>КиФ</a:t>
                      </a:r>
                      <a:r>
                        <a:rPr lang="ru-RU" sz="900" dirty="0">
                          <a:effectLst/>
                        </a:rPr>
                        <a:t> РАН (2 группа)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Чекалин С.В. (д.ф.-м.н., </a:t>
                      </a:r>
                      <a:r>
                        <a:rPr lang="ru-RU" sz="900" dirty="0" err="1">
                          <a:effectLst/>
                        </a:rPr>
                        <a:t>г.н.с</a:t>
                      </a:r>
                      <a:r>
                        <a:rPr lang="ru-RU" sz="900" dirty="0">
                          <a:effectLst/>
                        </a:rPr>
                        <a:t>. ИСАН</a:t>
                      </a:r>
                      <a:r>
                        <a:rPr lang="ru-RU" sz="900" dirty="0" smtClean="0">
                          <a:effectLst/>
                        </a:rPr>
                        <a:t>),Каримуллин </a:t>
                      </a:r>
                      <a:r>
                        <a:rPr lang="ru-RU" sz="900" dirty="0">
                          <a:effectLst/>
                        </a:rPr>
                        <a:t>К.Р. (к.ф.-м.н., </a:t>
                      </a:r>
                      <a:r>
                        <a:rPr lang="ru-RU" sz="900" dirty="0" err="1">
                          <a:effectLst/>
                        </a:rPr>
                        <a:t>с.н.с</a:t>
                      </a:r>
                      <a:r>
                        <a:rPr lang="ru-RU" sz="900" dirty="0">
                          <a:effectLst/>
                        </a:rPr>
                        <a:t>. ИСАН)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286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16:00-18:00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ИФТ ФНИЦ КиФ РАН (1 группа); ИСАН (2 группа)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Минаев Н.В. (к.ф.-м.н., зав. лаб. </a:t>
                      </a:r>
                      <a:r>
                        <a:rPr lang="ru-RU" sz="900" dirty="0" smtClean="0">
                          <a:effectLst/>
                        </a:rPr>
                        <a:t>ИФТ), </a:t>
                      </a:r>
                      <a:r>
                        <a:rPr lang="ru-RU" sz="900" dirty="0">
                          <a:effectLst/>
                        </a:rPr>
                        <a:t>Свиридов А.П. (д.ф.-м.н., </a:t>
                      </a:r>
                      <a:r>
                        <a:rPr lang="ru-RU" sz="900" dirty="0" err="1">
                          <a:effectLst/>
                        </a:rPr>
                        <a:t>зав.лаб</a:t>
                      </a:r>
                      <a:r>
                        <a:rPr lang="ru-RU" sz="900" dirty="0">
                          <a:effectLst/>
                        </a:rPr>
                        <a:t>. </a:t>
                      </a:r>
                      <a:r>
                        <a:rPr lang="ru-RU" sz="900" dirty="0" smtClean="0">
                          <a:effectLst/>
                        </a:rPr>
                        <a:t>ИФТ)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rowSpan="8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02/11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09:00-09:40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Металлический водород и водородная сверхпроводимость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Михеенков А.В. (д.ф.-м.н., зав.отд. ИФВД, проф. МФТИ)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68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09:50-10:30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Фазовая диаграмма углерода и чем ограничено количество и размер природных алмазов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Попов М.Ю. (д.ф.-м.н., зав. лаб. ТИСНУМ)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10:50-11:30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Современные лазерные системы для микрохирургии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Вартапетов С.К. (к.ф.-м.н., дир. «ОПТОСИСТЕМЫ»)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11:40-12:20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Эконофизика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Ежов А.А. (к.ф.-м.н., уч. секр. ГНЦ РФ ТРИНИТИ)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12:30-13:10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Применение информационных технологий на уроках физики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Алексеев М.Ю. (гл. инж. «БАЙТИК»)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63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13:15-14:00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Обед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14:30-16:30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Музей «Физическая кунсткамера»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Коневских Л.А. (директор Троицкого Дома ученых)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  <a:tr h="1124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17:00-18:00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Закрытие </a:t>
                      </a:r>
                      <a:r>
                        <a:rPr lang="ru-RU" sz="900" dirty="0" smtClean="0">
                          <a:effectLst/>
                        </a:rPr>
                        <a:t>школы.</a:t>
                      </a:r>
                      <a:r>
                        <a:rPr lang="ru-RU" sz="1000" baseline="0" dirty="0" smtClean="0">
                          <a:effectLst/>
                        </a:rPr>
                        <a:t> </a:t>
                      </a:r>
                      <a:r>
                        <a:rPr lang="ru-RU" sz="900" dirty="0" smtClean="0">
                          <a:effectLst/>
                        </a:rPr>
                        <a:t>Вручение </a:t>
                      </a:r>
                      <a:r>
                        <a:rPr lang="ru-RU" sz="900" dirty="0">
                          <a:effectLst/>
                        </a:rPr>
                        <a:t>сертификатов.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Леденева</a:t>
                      </a:r>
                      <a:r>
                        <a:rPr lang="ru-RU" sz="900" dirty="0">
                          <a:effectLst/>
                        </a:rPr>
                        <a:t> О.А. / Наумов А.В. / Исаев Д.А.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31" marR="31231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имплантат на основе данных К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3500438"/>
            <a:ext cx="8953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Блок-схема: узел суммирования 3"/>
          <p:cNvSpPr/>
          <p:nvPr/>
        </p:nvSpPr>
        <p:spPr>
          <a:xfrm>
            <a:off x="214313" y="71438"/>
            <a:ext cx="8820150" cy="6732587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Блок-схема: ИЛИ 4"/>
          <p:cNvSpPr/>
          <p:nvPr/>
        </p:nvSpPr>
        <p:spPr>
          <a:xfrm>
            <a:off x="214313" y="71438"/>
            <a:ext cx="8820150" cy="6732587"/>
          </a:xfrm>
          <a:prstGeom prst="flowChar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373438" y="2673350"/>
            <a:ext cx="2500312" cy="1527175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</a:rPr>
              <a:t>…ФИЗИКА…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</a:rPr>
              <a:t>…ХИМИЯ…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</a:rPr>
              <a:t>…АСТРОНОМИЯ…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</a:rPr>
              <a:t>…МЕДИЦИНА…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</a:rPr>
              <a:t>…ТЕХНОЛОГИИ…</a:t>
            </a:r>
          </a:p>
        </p:txBody>
      </p:sp>
      <p:sp>
        <p:nvSpPr>
          <p:cNvPr id="6150" name="TextBox 6"/>
          <p:cNvSpPr txBox="1">
            <a:spLocks noChangeArrowheads="1"/>
          </p:cNvSpPr>
          <p:nvPr/>
        </p:nvSpPr>
        <p:spPr bwMode="auto">
          <a:xfrm>
            <a:off x="4572000" y="2214563"/>
            <a:ext cx="1500188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>
                <a:latin typeface="Arial Narrow" pitchFamily="34" charset="0"/>
              </a:rPr>
              <a:t>Институт ядерных исследований</a:t>
            </a:r>
            <a:br>
              <a:rPr lang="ru-RU" sz="1200" b="1">
                <a:latin typeface="Arial Narrow" pitchFamily="34" charset="0"/>
              </a:rPr>
            </a:br>
            <a:r>
              <a:rPr lang="ru-RU" sz="1200" b="1">
                <a:latin typeface="Arial Narrow" pitchFamily="34" charset="0"/>
              </a:rPr>
              <a:t>РАН</a:t>
            </a:r>
          </a:p>
        </p:txBody>
      </p:sp>
      <p:sp>
        <p:nvSpPr>
          <p:cNvPr id="6151" name="TextBox 7"/>
          <p:cNvSpPr txBox="1">
            <a:spLocks noChangeArrowheads="1"/>
          </p:cNvSpPr>
          <p:nvPr/>
        </p:nvSpPr>
        <p:spPr bwMode="auto">
          <a:xfrm>
            <a:off x="3214688" y="2179638"/>
            <a:ext cx="1500187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>
                <a:latin typeface="Arial Narrow" pitchFamily="34" charset="0"/>
              </a:rPr>
              <a:t>Институт физики высоких давлений РАН</a:t>
            </a:r>
          </a:p>
        </p:txBody>
      </p:sp>
      <p:sp>
        <p:nvSpPr>
          <p:cNvPr id="6152" name="TextBox 8"/>
          <p:cNvSpPr txBox="1">
            <a:spLocks noChangeArrowheads="1"/>
          </p:cNvSpPr>
          <p:nvPr/>
        </p:nvSpPr>
        <p:spPr bwMode="auto">
          <a:xfrm>
            <a:off x="2714625" y="2571750"/>
            <a:ext cx="11430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>
                <a:latin typeface="Arial Narrow" pitchFamily="34" charset="0"/>
              </a:rPr>
              <a:t>Институт спектроскопии РАН</a:t>
            </a:r>
          </a:p>
        </p:txBody>
      </p:sp>
      <p:sp>
        <p:nvSpPr>
          <p:cNvPr id="6153" name="TextBox 9"/>
          <p:cNvSpPr txBox="1">
            <a:spLocks noChangeArrowheads="1"/>
          </p:cNvSpPr>
          <p:nvPr/>
        </p:nvSpPr>
        <p:spPr bwMode="auto">
          <a:xfrm>
            <a:off x="5429250" y="2527300"/>
            <a:ext cx="1928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>
                <a:latin typeface="Arial Narrow" pitchFamily="34" charset="0"/>
              </a:rPr>
              <a:t>Институт</a:t>
            </a:r>
            <a:br>
              <a:rPr lang="ru-RU" sz="1200" b="1">
                <a:latin typeface="Arial Narrow" pitchFamily="34" charset="0"/>
              </a:rPr>
            </a:br>
            <a:r>
              <a:rPr lang="ru-RU" sz="1200" b="1">
                <a:latin typeface="Arial Narrow" pitchFamily="34" charset="0"/>
              </a:rPr>
              <a:t>земного магнетизма,</a:t>
            </a:r>
            <a:br>
              <a:rPr lang="ru-RU" sz="1200" b="1">
                <a:latin typeface="Arial Narrow" pitchFamily="34" charset="0"/>
              </a:rPr>
            </a:br>
            <a:r>
              <a:rPr lang="ru-RU" sz="1200" b="1">
                <a:latin typeface="Arial Narrow" pitchFamily="34" charset="0"/>
              </a:rPr>
              <a:t>ионосферы и</a:t>
            </a:r>
            <a:br>
              <a:rPr lang="ru-RU" sz="1200" b="1">
                <a:latin typeface="Arial Narrow" pitchFamily="34" charset="0"/>
              </a:rPr>
            </a:br>
            <a:r>
              <a:rPr lang="ru-RU" sz="1200" b="1">
                <a:latin typeface="Arial Narrow" pitchFamily="34" charset="0"/>
              </a:rPr>
              <a:t>распространения</a:t>
            </a:r>
            <a:br>
              <a:rPr lang="ru-RU" sz="1200" b="1">
                <a:latin typeface="Arial Narrow" pitchFamily="34" charset="0"/>
              </a:rPr>
            </a:br>
            <a:r>
              <a:rPr lang="ru-RU" sz="1200" b="1">
                <a:latin typeface="Arial Narrow" pitchFamily="34" charset="0"/>
              </a:rPr>
              <a:t>радиоволн РАН</a:t>
            </a:r>
          </a:p>
        </p:txBody>
      </p:sp>
      <p:sp>
        <p:nvSpPr>
          <p:cNvPr id="6154" name="TextBox 10"/>
          <p:cNvSpPr txBox="1">
            <a:spLocks noChangeArrowheads="1"/>
          </p:cNvSpPr>
          <p:nvPr/>
        </p:nvSpPr>
        <p:spPr bwMode="auto">
          <a:xfrm>
            <a:off x="3124200" y="4170363"/>
            <a:ext cx="17335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>
                <a:latin typeface="Arial Narrow" pitchFamily="34" charset="0"/>
              </a:rPr>
              <a:t>Институт</a:t>
            </a:r>
          </a:p>
          <a:p>
            <a:pPr algn="ctr">
              <a:lnSpc>
                <a:spcPct val="80000"/>
              </a:lnSpc>
            </a:pPr>
            <a:r>
              <a:rPr lang="ru-RU" sz="1200" b="1">
                <a:latin typeface="Arial Narrow" pitchFamily="34" charset="0"/>
              </a:rPr>
              <a:t>сверхтвердых</a:t>
            </a:r>
          </a:p>
          <a:p>
            <a:pPr algn="ctr">
              <a:lnSpc>
                <a:spcPct val="80000"/>
              </a:lnSpc>
            </a:pPr>
            <a:r>
              <a:rPr lang="ru-RU" sz="1200" b="1">
                <a:latin typeface="Arial Narrow" pitchFamily="34" charset="0"/>
              </a:rPr>
              <a:t>новых углеродных материалов</a:t>
            </a:r>
          </a:p>
        </p:txBody>
      </p:sp>
      <p:sp>
        <p:nvSpPr>
          <p:cNvPr id="6155" name="TextBox 11"/>
          <p:cNvSpPr txBox="1">
            <a:spLocks noChangeArrowheads="1"/>
          </p:cNvSpPr>
          <p:nvPr/>
        </p:nvSpPr>
        <p:spPr bwMode="auto">
          <a:xfrm>
            <a:off x="5715000" y="3527425"/>
            <a:ext cx="9286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 smtClean="0">
                <a:latin typeface="Arial Narrow" pitchFamily="34" charset="0"/>
              </a:rPr>
              <a:t>Институт </a:t>
            </a:r>
            <a:r>
              <a:rPr lang="ru-RU" sz="1200" b="1" dirty="0" smtClean="0">
                <a:latin typeface="Arial Narrow" pitchFamily="34" charset="0"/>
              </a:rPr>
              <a:t>фотонных </a:t>
            </a:r>
            <a:r>
              <a:rPr lang="ru-RU" sz="1200" b="1" dirty="0">
                <a:latin typeface="Arial Narrow" pitchFamily="34" charset="0"/>
              </a:rPr>
              <a:t>технологий</a:t>
            </a:r>
            <a:br>
              <a:rPr lang="ru-RU" sz="1200" b="1" dirty="0">
                <a:latin typeface="Arial Narrow" pitchFamily="34" charset="0"/>
              </a:rPr>
            </a:br>
            <a:r>
              <a:rPr lang="ru-RU" sz="1200" b="1" dirty="0" smtClean="0">
                <a:latin typeface="Arial Narrow" pitchFamily="34" charset="0"/>
              </a:rPr>
              <a:t>ФНИЦ </a:t>
            </a:r>
            <a:r>
              <a:rPr lang="ru-RU" sz="1200" b="1" dirty="0">
                <a:latin typeface="Arial Narrow" pitchFamily="34" charset="0"/>
              </a:rPr>
              <a:t>«</a:t>
            </a:r>
            <a:r>
              <a:rPr lang="ru-RU" sz="1200" b="1" dirty="0" err="1" smtClean="0">
                <a:latin typeface="Arial Narrow" pitchFamily="34" charset="0"/>
              </a:rPr>
              <a:t>КиФ</a:t>
            </a:r>
            <a:r>
              <a:rPr lang="ru-RU" sz="1200" b="1" dirty="0">
                <a:latin typeface="Arial Narrow" pitchFamily="34" charset="0"/>
              </a:rPr>
              <a:t>» РАН</a:t>
            </a:r>
          </a:p>
        </p:txBody>
      </p:sp>
      <p:sp>
        <p:nvSpPr>
          <p:cNvPr id="6156" name="TextBox 12"/>
          <p:cNvSpPr txBox="1">
            <a:spLocks noChangeArrowheads="1"/>
          </p:cNvSpPr>
          <p:nvPr/>
        </p:nvSpPr>
        <p:spPr bwMode="auto">
          <a:xfrm>
            <a:off x="1857375" y="3429000"/>
            <a:ext cx="17335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>
                <a:latin typeface="Arial Narrow" pitchFamily="34" charset="0"/>
              </a:rPr>
              <a:t>Троицкий институт</a:t>
            </a:r>
            <a:br>
              <a:rPr lang="ru-RU" sz="1200" b="1">
                <a:latin typeface="Arial Narrow" pitchFamily="34" charset="0"/>
              </a:rPr>
            </a:br>
            <a:r>
              <a:rPr lang="ru-RU" sz="1200" b="1">
                <a:latin typeface="Arial Narrow" pitchFamily="34" charset="0"/>
              </a:rPr>
              <a:t>термоядерных исследований и инноваций</a:t>
            </a:r>
          </a:p>
        </p:txBody>
      </p:sp>
      <p:sp>
        <p:nvSpPr>
          <p:cNvPr id="6157" name="TextBox 13"/>
          <p:cNvSpPr txBox="1">
            <a:spLocks noChangeArrowheads="1"/>
          </p:cNvSpPr>
          <p:nvPr/>
        </p:nvSpPr>
        <p:spPr bwMode="auto">
          <a:xfrm>
            <a:off x="4500563" y="4175125"/>
            <a:ext cx="16430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dirty="0" err="1">
                <a:latin typeface="Arial Narrow" pitchFamily="34" charset="0"/>
              </a:rPr>
              <a:t>Наноцентр</a:t>
            </a:r>
            <a:r>
              <a:rPr lang="ru-RU" sz="1200" b="1" dirty="0">
                <a:latin typeface="Arial Narrow" pitchFamily="34" charset="0"/>
              </a:rPr>
              <a:t> «</a:t>
            </a:r>
            <a:r>
              <a:rPr lang="ru-RU" sz="1200" b="1" dirty="0" err="1">
                <a:latin typeface="Arial Narrow" pitchFamily="34" charset="0"/>
              </a:rPr>
              <a:t>Техноспарк</a:t>
            </a:r>
            <a:r>
              <a:rPr lang="ru-RU" sz="1200" b="1" dirty="0">
                <a:latin typeface="Arial Narrow" pitchFamily="34" charset="0"/>
              </a:rPr>
              <a:t>»;</a:t>
            </a:r>
          </a:p>
          <a:p>
            <a:pPr algn="ctr">
              <a:lnSpc>
                <a:spcPct val="80000"/>
              </a:lnSpc>
            </a:pPr>
            <a:r>
              <a:rPr lang="ru-RU" sz="1200" b="1" dirty="0">
                <a:latin typeface="Arial Narrow" pitchFamily="34" charset="0"/>
              </a:rPr>
              <a:t>«</a:t>
            </a:r>
            <a:r>
              <a:rPr lang="ru-RU" sz="1200" b="1" dirty="0" err="1">
                <a:latin typeface="Arial Narrow" pitchFamily="34" charset="0"/>
              </a:rPr>
              <a:t>Оптосистемы</a:t>
            </a:r>
            <a:r>
              <a:rPr lang="ru-RU" sz="1200" b="1" dirty="0" smtClean="0">
                <a:latin typeface="Arial Narrow" pitchFamily="34" charset="0"/>
              </a:rPr>
              <a:t>»;</a:t>
            </a:r>
            <a:r>
              <a:rPr lang="ru-RU" sz="1200" b="1" dirty="0">
                <a:latin typeface="Arial Narrow" pitchFamily="34" charset="0"/>
              </a:rPr>
              <a:t/>
            </a:r>
            <a:br>
              <a:rPr lang="ru-RU" sz="1200" b="1" dirty="0">
                <a:latin typeface="Arial Narrow" pitchFamily="34" charset="0"/>
              </a:rPr>
            </a:br>
            <a:r>
              <a:rPr lang="ru-RU" sz="1200" b="1" dirty="0" smtClean="0">
                <a:latin typeface="Arial Narrow" pitchFamily="34" charset="0"/>
              </a:rPr>
              <a:t>Технопарк ФИАН</a:t>
            </a:r>
            <a:endParaRPr lang="ru-RU" sz="1200" b="1" dirty="0">
              <a:latin typeface="Arial Narrow" pitchFamily="34" charset="0"/>
            </a:endParaRPr>
          </a:p>
        </p:txBody>
      </p:sp>
      <p:pic>
        <p:nvPicPr>
          <p:cNvPr id="615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500438"/>
            <a:ext cx="1643063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6"/>
          <p:cNvPicPr>
            <a:picLocks noChangeAspect="1" noChangeArrowheads="1"/>
          </p:cNvPicPr>
          <p:nvPr/>
        </p:nvPicPr>
        <p:blipFill>
          <a:blip r:embed="rId4"/>
          <a:srcRect l="5556"/>
          <a:stretch>
            <a:fillRect/>
          </a:stretch>
        </p:blipFill>
        <p:spPr bwMode="auto">
          <a:xfrm>
            <a:off x="928688" y="4429125"/>
            <a:ext cx="1214437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10" descr="https://pp.userapi.com/c834402/v834402813/1b9e9/uSa0DiKch8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13" y="2581275"/>
            <a:ext cx="1171575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Picture 11"/>
          <p:cNvPicPr>
            <a:picLocks noChangeAspect="1" noChangeArrowheads="1"/>
          </p:cNvPicPr>
          <p:nvPr/>
        </p:nvPicPr>
        <p:blipFill>
          <a:blip r:embed="rId6"/>
          <a:srcRect r="18047"/>
          <a:stretch>
            <a:fillRect/>
          </a:stretch>
        </p:blipFill>
        <p:spPr bwMode="auto">
          <a:xfrm>
            <a:off x="4699000" y="214313"/>
            <a:ext cx="11588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2" name="Picture 8" descr="Фото ГБОУ ШКОЛА 806."/>
          <p:cNvPicPr>
            <a:picLocks noChangeAspect="1" noChangeArrowheads="1"/>
          </p:cNvPicPr>
          <p:nvPr/>
        </p:nvPicPr>
        <p:blipFill>
          <a:blip r:embed="rId7"/>
          <a:srcRect l="11717" r="20135"/>
          <a:stretch>
            <a:fillRect/>
          </a:stretch>
        </p:blipFill>
        <p:spPr bwMode="auto">
          <a:xfrm>
            <a:off x="5929313" y="642938"/>
            <a:ext cx="1071562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13"/>
          <p:cNvPicPr>
            <a:picLocks noChangeAspect="1" noChangeArrowheads="1"/>
          </p:cNvPicPr>
          <p:nvPr/>
        </p:nvPicPr>
        <p:blipFill>
          <a:blip r:embed="rId8"/>
          <a:srcRect t="20000"/>
          <a:stretch>
            <a:fillRect/>
          </a:stretch>
        </p:blipFill>
        <p:spPr bwMode="auto">
          <a:xfrm>
            <a:off x="4714875" y="4786313"/>
            <a:ext cx="1500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4" name="Picture 15" descr="https://pp.userapi.com/c834402/v834402813/1b8db/f2R5CeDzceM.jpg"/>
          <p:cNvPicPr>
            <a:picLocks noChangeAspect="1" noChangeArrowheads="1"/>
          </p:cNvPicPr>
          <p:nvPr/>
        </p:nvPicPr>
        <p:blipFill>
          <a:blip r:embed="rId9"/>
          <a:srcRect l="14532" t="2885" r="3716" b="15785"/>
          <a:stretch>
            <a:fillRect/>
          </a:stretch>
        </p:blipFill>
        <p:spPr bwMode="auto">
          <a:xfrm>
            <a:off x="6929438" y="1744663"/>
            <a:ext cx="1481137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5" name="Picture 4" descr="act-re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72313" y="2857500"/>
            <a:ext cx="5000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6" name="Picture 17" descr="https://isan.troitsk.ru/win/ckp/snco.files/image004.jpg"/>
          <p:cNvPicPr>
            <a:picLocks noChangeAspect="1" noChangeArrowheads="1"/>
          </p:cNvPicPr>
          <p:nvPr/>
        </p:nvPicPr>
        <p:blipFill>
          <a:blip r:embed="rId11"/>
          <a:srcRect l="4500" t="6001" r="3999" b="6000"/>
          <a:stretch>
            <a:fillRect/>
          </a:stretch>
        </p:blipFill>
        <p:spPr bwMode="auto">
          <a:xfrm>
            <a:off x="1643063" y="2451100"/>
            <a:ext cx="1143000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7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625" y="2568575"/>
            <a:ext cx="1143000" cy="7635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168" name="Picture 6" descr="D:\фото временное\2011-06-Июнь-Лаборатория 324\P1000408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8688" y="1677988"/>
            <a:ext cx="1285875" cy="750887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169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71750" y="500063"/>
            <a:ext cx="2000250" cy="1090612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170" name="Picture 18"/>
          <p:cNvPicPr>
            <a:picLocks noChangeAspect="1" noChangeArrowheads="1"/>
          </p:cNvPicPr>
          <p:nvPr/>
        </p:nvPicPr>
        <p:blipFill>
          <a:blip r:embed="rId15" cstate="print"/>
          <a:srcRect l="11162" t="16536" r="44189" b="7396"/>
          <a:stretch>
            <a:fillRect/>
          </a:stretch>
        </p:blipFill>
        <p:spPr bwMode="auto">
          <a:xfrm>
            <a:off x="3730625" y="1357313"/>
            <a:ext cx="84137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1" name="Picture 20" descr="http://www.arendator.ru/data/photos/objects/32/32477/abc-photo-7313586_1280x0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605088" y="5024438"/>
            <a:ext cx="18954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2" name="Picture 1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71875" y="5965825"/>
            <a:ext cx="10001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3" name="Picture 4" descr="http://www.medphysics.inr.ru/MP_Equip/images/ElProc.JPG"/>
          <p:cNvPicPr>
            <a:picLocks noChangeAspect="1" noChangeArrowheads="1"/>
          </p:cNvPicPr>
          <p:nvPr/>
        </p:nvPicPr>
        <p:blipFill>
          <a:blip r:embed="rId18"/>
          <a:srcRect t="2057" b="1453"/>
          <a:stretch>
            <a:fillRect/>
          </a:stretch>
        </p:blipFill>
        <p:spPr bwMode="auto">
          <a:xfrm>
            <a:off x="4841875" y="1281113"/>
            <a:ext cx="87312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4" name="Picture 2" descr="http://ofthalm.ru/wp-content/uploads/2017/07/022811af_laser_eye_surgery_800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714875" y="5864225"/>
            <a:ext cx="11430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5" name="Рисунок 14" descr="HJ8A6424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643688" y="3500438"/>
            <a:ext cx="12858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6" name="Рисунок 14" descr="установка 1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000875" y="4419600"/>
            <a:ext cx="1285875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7" name="Picture 21"/>
          <p:cNvPicPr>
            <a:picLocks noChangeAspect="1" noChangeArrowheads="1"/>
          </p:cNvPicPr>
          <p:nvPr/>
        </p:nvPicPr>
        <p:blipFill>
          <a:blip r:embed="rId22"/>
          <a:srcRect l="31392"/>
          <a:stretch>
            <a:fillRect/>
          </a:stretch>
        </p:blipFill>
        <p:spPr bwMode="auto">
          <a:xfrm>
            <a:off x="6286500" y="5357813"/>
            <a:ext cx="804863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8" name="Picture 22"/>
          <p:cNvPicPr>
            <a:picLocks noChangeAspect="1" noChangeArrowheads="1"/>
          </p:cNvPicPr>
          <p:nvPr/>
        </p:nvPicPr>
        <p:blipFill>
          <a:blip r:embed="rId23"/>
          <a:srcRect l="12500"/>
          <a:stretch>
            <a:fillRect/>
          </a:stretch>
        </p:blipFill>
        <p:spPr bwMode="auto">
          <a:xfrm>
            <a:off x="2214563" y="4100513"/>
            <a:ext cx="571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79" name="Picture 23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000375" y="1663700"/>
            <a:ext cx="66992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3096700" y="3573016"/>
            <a:ext cx="3203492" cy="3056313"/>
            <a:chOff x="3225085" y="3450666"/>
            <a:chExt cx="3203492" cy="3056313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/>
            <a:srcRect l="14389" t="15893" r="32791" b="10700"/>
            <a:stretch/>
          </p:blipFill>
          <p:spPr>
            <a:xfrm>
              <a:off x="3225085" y="4003855"/>
              <a:ext cx="3203492" cy="2503124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3"/>
            <a:srcRect l="11622" t="9640" r="14949" b="67314"/>
            <a:stretch/>
          </p:blipFill>
          <p:spPr>
            <a:xfrm>
              <a:off x="3225085" y="3450666"/>
              <a:ext cx="3134922" cy="553189"/>
            </a:xfrm>
            <a:prstGeom prst="rect">
              <a:avLst/>
            </a:prstGeom>
            <a:ln w="3175">
              <a:solidFill>
                <a:schemeClr val="bg1">
                  <a:lumMod val="85000"/>
                </a:schemeClr>
              </a:solidFill>
            </a:ln>
          </p:spPr>
        </p:pic>
      </p:grpSp>
      <p:sp>
        <p:nvSpPr>
          <p:cNvPr id="5" name="TextBox 4"/>
          <p:cNvSpPr txBox="1"/>
          <p:nvPr/>
        </p:nvSpPr>
        <p:spPr>
          <a:xfrm>
            <a:off x="0" y="-24"/>
            <a:ext cx="9144000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u="sng" dirty="0">
                <a:solidFill>
                  <a:srgbClr val="FF0000"/>
                </a:solidFill>
                <a:latin typeface="Georgia" pitchFamily="18" charset="0"/>
                <a:cs typeface="+mn-cs"/>
              </a:rPr>
              <a:t>Презентации в СМИ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2728" y="4932944"/>
            <a:ext cx="248376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Городской ритм (</a:t>
            </a:r>
            <a:r>
              <a:rPr lang="ru-RU" sz="1400" dirty="0" err="1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г.о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. Троицк)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Троицкий 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вариант «Наука»;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 Учительская газета;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Физика </a:t>
            </a:r>
            <a:r>
              <a:rPr lang="ru-RU" sz="1400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в 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школе;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Телекомпания «ТРОТЕК»;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социальные сети;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002060"/>
                </a:solidFill>
                <a:latin typeface="Arial Narrow" pitchFamily="34" charset="0"/>
                <a:cs typeface="+mn-cs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 Narrow" pitchFamily="34" charset="0"/>
                <a:cs typeface="+mn-cs"/>
              </a:rPr>
              <a:t>сайты организаций…</a:t>
            </a:r>
            <a:endParaRPr lang="ru-RU" sz="1400" dirty="0">
              <a:solidFill>
                <a:srgbClr val="002060"/>
              </a:solidFill>
              <a:latin typeface="Arial Narrow" pitchFamily="34" charset="0"/>
              <a:cs typeface="+mn-c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7579"/>
            <a:ext cx="2687197" cy="2953429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548680"/>
            <a:ext cx="3264263" cy="183525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824" y="1268760"/>
            <a:ext cx="3408604" cy="191640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2636912"/>
            <a:ext cx="3197866" cy="179792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grpSp>
        <p:nvGrpSpPr>
          <p:cNvPr id="28" name="Группа 27"/>
          <p:cNvGrpSpPr/>
          <p:nvPr/>
        </p:nvGrpSpPr>
        <p:grpSpPr>
          <a:xfrm>
            <a:off x="178870" y="3652108"/>
            <a:ext cx="2687839" cy="3161268"/>
            <a:chOff x="1331640" y="3979215"/>
            <a:chExt cx="2448272" cy="2878785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8"/>
            <a:srcRect l="39856" t="11812" r="23038" b="10584"/>
            <a:stretch/>
          </p:blipFill>
          <p:spPr>
            <a:xfrm>
              <a:off x="1331640" y="3979215"/>
              <a:ext cx="2448272" cy="2878785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8"/>
            <a:srcRect l="21303" t="11812" r="41591" b="77786"/>
            <a:stretch/>
          </p:blipFill>
          <p:spPr>
            <a:xfrm>
              <a:off x="1331640" y="3979215"/>
              <a:ext cx="2448272" cy="385889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646765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1171</Words>
  <Application>Microsoft Office PowerPoint</Application>
  <PresentationFormat>Экран (4:3)</PresentationFormat>
  <Paragraphs>231</Paragraphs>
  <Slides>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Arial Narrow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John Doe</dc:creator>
  <cp:lastModifiedBy>Каримуллин Камиль Равкатович</cp:lastModifiedBy>
  <cp:revision>96</cp:revision>
  <dcterms:created xsi:type="dcterms:W3CDTF">2017-10-29T16:53:49Z</dcterms:created>
  <dcterms:modified xsi:type="dcterms:W3CDTF">2018-11-28T09:26:52Z</dcterms:modified>
</cp:coreProperties>
</file>